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00" r:id="rId2"/>
    <p:sldId id="489" r:id="rId3"/>
    <p:sldId id="552" r:id="rId4"/>
    <p:sldId id="551" r:id="rId5"/>
    <p:sldId id="685" r:id="rId6"/>
    <p:sldId id="674" r:id="rId7"/>
    <p:sldId id="687" r:id="rId8"/>
    <p:sldId id="688" r:id="rId9"/>
    <p:sldId id="689" r:id="rId10"/>
    <p:sldId id="692" r:id="rId11"/>
    <p:sldId id="705" r:id="rId12"/>
    <p:sldId id="709" r:id="rId13"/>
    <p:sldId id="710" r:id="rId14"/>
    <p:sldId id="707" r:id="rId15"/>
    <p:sldId id="706" r:id="rId16"/>
    <p:sldId id="704" r:id="rId17"/>
    <p:sldId id="686" r:id="rId18"/>
    <p:sldId id="693" r:id="rId19"/>
    <p:sldId id="695" r:id="rId20"/>
    <p:sldId id="694" r:id="rId21"/>
    <p:sldId id="572" r:id="rId22"/>
    <p:sldId id="699" r:id="rId23"/>
    <p:sldId id="700" r:id="rId24"/>
    <p:sldId id="701" r:id="rId25"/>
    <p:sldId id="702" r:id="rId26"/>
    <p:sldId id="712" r:id="rId27"/>
    <p:sldId id="713" r:id="rId28"/>
    <p:sldId id="715" r:id="rId29"/>
    <p:sldId id="721" r:id="rId30"/>
    <p:sldId id="720" r:id="rId31"/>
    <p:sldId id="717" r:id="rId32"/>
    <p:sldId id="718" r:id="rId33"/>
    <p:sldId id="722" r:id="rId34"/>
    <p:sldId id="723" r:id="rId35"/>
    <p:sldId id="719" r:id="rId36"/>
    <p:sldId id="698" r:id="rId37"/>
    <p:sldId id="629" r:id="rId38"/>
    <p:sldId id="643" r:id="rId39"/>
    <p:sldId id="644" r:id="rId40"/>
    <p:sldId id="641" r:id="rId41"/>
    <p:sldId id="642" r:id="rId42"/>
    <p:sldId id="645" r:id="rId43"/>
    <p:sldId id="646" r:id="rId44"/>
    <p:sldId id="647" r:id="rId45"/>
    <p:sldId id="648" r:id="rId46"/>
    <p:sldId id="650" r:id="rId47"/>
    <p:sldId id="580" r:id="rId48"/>
    <p:sldId id="306" r:id="rId4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6C6E"/>
    <a:srgbClr val="61D836"/>
    <a:srgbClr val="00A2FF"/>
    <a:srgbClr val="E86111"/>
    <a:srgbClr val="76D6FF"/>
    <a:srgbClr val="7A81FF"/>
    <a:srgbClr val="E72825"/>
    <a:srgbClr val="F2F3F2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22"/>
    <p:restoredTop sz="96327" autoAdjust="0"/>
  </p:normalViewPr>
  <p:slideViewPr>
    <p:cSldViewPr snapToGrid="0">
      <p:cViewPr varScale="1">
        <p:scale>
          <a:sx n="62" d="100"/>
          <a:sy n="62" d="100"/>
        </p:scale>
        <p:origin x="31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66258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8977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7429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0308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1381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6537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4133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7321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0918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445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0332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7595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0092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3388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2879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0949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5961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7188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1628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3107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0163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4332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9113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8320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6676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9315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3721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3863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9105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23367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57678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1529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36042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6663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73494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37212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8273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98934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12257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0798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5412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1124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424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5770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05E1B8-A813-3447-AC05-D6EDCFB4C20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3292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训练营ppt模版-8.jpg" descr="训练营ppt模版-8.jpg">
            <a:extLst>
              <a:ext uri="{FF2B5EF4-FFF2-40B4-BE49-F238E27FC236}">
                <a16:creationId xmlns:a16="http://schemas.microsoft.com/office/drawing/2014/main" id="{B9892DC8-92CB-A24A-907D-3D1BA33F1D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在此键入姓名">
            <a:extLst>
              <a:ext uri="{FF2B5EF4-FFF2-40B4-BE49-F238E27FC236}">
                <a16:creationId xmlns:a16="http://schemas.microsoft.com/office/drawing/2014/main" id="{4447DDA6-149F-AB40-99FC-150E6893E035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674780"/>
            <a:ext cx="5325176" cy="116442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chemeClr val="bg1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>
            <a:extLst>
              <a:ext uri="{FF2B5EF4-FFF2-40B4-BE49-F238E27FC236}">
                <a16:creationId xmlns:a16="http://schemas.microsoft.com/office/drawing/2014/main" id="{AD0AEF1D-EC82-1B42-A6CC-5B36FD56C8D1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在此键入姓名">
            <a:extLst>
              <a:ext uri="{FF2B5EF4-FFF2-40B4-BE49-F238E27FC236}">
                <a16:creationId xmlns:a16="http://schemas.microsoft.com/office/drawing/2014/main" id="{B2097A4E-BA18-2F45-B581-AD82B5444285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架构师训练营 </a:t>
            </a:r>
            <a:r>
              <a:rPr lang="en-US" altLang="zh-CN"/>
              <a:t>–</a:t>
            </a:r>
            <a:r>
              <a:rPr lang="zh-CN" altLang="en-US"/>
              <a:t> 模块 </a:t>
            </a:r>
            <a:r>
              <a:rPr lang="en-US" altLang="zh-CN"/>
              <a:t>X</a:t>
            </a:r>
          </a:p>
          <a:p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课：课程名称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训练营ppt模版-2.jpg" descr="训练营ppt模版-2.jpg">
            <a:extLst>
              <a:ext uri="{FF2B5EF4-FFF2-40B4-BE49-F238E27FC236}">
                <a16:creationId xmlns:a16="http://schemas.microsoft.com/office/drawing/2014/main" id="{2C362B90-A864-D84D-A06A-06391A2BB9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327506" y="3700462"/>
            <a:ext cx="12164954" cy="77939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目录">
            <a:extLst>
              <a:ext uri="{FF2B5EF4-FFF2-40B4-BE49-F238E27FC236}">
                <a16:creationId xmlns:a16="http://schemas.microsoft.com/office/drawing/2014/main" id="{DF971C0E-1DBC-6948-81F0-FD763979103D}"/>
              </a:ext>
            </a:extLst>
          </p:cNvPr>
          <p:cNvSpPr txBox="1"/>
          <p:nvPr userDrawn="1"/>
        </p:nvSpPr>
        <p:spPr>
          <a:xfrm>
            <a:off x="3758952" y="3700462"/>
            <a:ext cx="2677015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目录</a:t>
            </a:r>
            <a:endParaRPr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19241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6057628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训练营ppt模版.jpg" descr="训练营ppt模版.jpg">
            <a:extLst>
              <a:ext uri="{FF2B5EF4-FFF2-40B4-BE49-F238E27FC236}">
                <a16:creationId xmlns:a16="http://schemas.microsoft.com/office/drawing/2014/main" id="{932E1BDC-E897-094F-BC18-A848CD2FE7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标题文本">
            <a:extLst>
              <a:ext uri="{FF2B5EF4-FFF2-40B4-BE49-F238E27FC236}">
                <a16:creationId xmlns:a16="http://schemas.microsoft.com/office/drawing/2014/main" id="{302D6EFD-7EFF-E74C-917D-0E27A8B678F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1194518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7635DE-DDE0-0042-8EE7-D96300263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58200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训练营ppt模版-6.jpg" descr="训练营ppt模版-6.jpg">
            <a:extLst>
              <a:ext uri="{FF2B5EF4-FFF2-40B4-BE49-F238E27FC236}">
                <a16:creationId xmlns:a16="http://schemas.microsoft.com/office/drawing/2014/main" id="{20DD8410-0422-A148-9BAD-B1E81EBE22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099875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solidFill>
          <a:srgbClr val="3A3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8800" y="2244726"/>
            <a:ext cx="20726401" cy="4775200"/>
          </a:xfrm>
        </p:spPr>
        <p:txBody>
          <a:bodyPr anchor="b">
            <a:normAutofit/>
          </a:bodyPr>
          <a:lstStyle>
            <a:lvl1pPr algn="ctr">
              <a:defRPr sz="8763"/>
            </a:lvl1pPr>
          </a:lstStyle>
          <a:p>
            <a:r>
              <a:rPr lang="zh-CN" altLang="en-US" dirty="0"/>
              <a:t>演讲标题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1" y="7204076"/>
            <a:ext cx="18288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644" indent="0" algn="ctr">
              <a:buNone/>
              <a:defRPr sz="2998"/>
            </a:lvl2pPr>
            <a:lvl3pPr marL="1371771" indent="0" algn="ctr">
              <a:buNone/>
              <a:defRPr sz="2701"/>
            </a:lvl3pPr>
            <a:lvl4pPr marL="2057415" indent="0" algn="ctr">
              <a:buNone/>
              <a:defRPr sz="2400"/>
            </a:lvl4pPr>
            <a:lvl5pPr marL="2743543" indent="0" algn="ctr">
              <a:buNone/>
              <a:defRPr sz="2400"/>
            </a:lvl5pPr>
            <a:lvl6pPr marL="3429187" indent="0" algn="ctr">
              <a:buNone/>
              <a:defRPr sz="2400"/>
            </a:lvl6pPr>
            <a:lvl7pPr marL="4114830" indent="0" algn="ctr">
              <a:buNone/>
              <a:defRPr sz="2400"/>
            </a:lvl7pPr>
            <a:lvl8pPr marL="4800958" indent="0" algn="ctr">
              <a:buNone/>
              <a:defRPr sz="2400"/>
            </a:lvl8pPr>
            <a:lvl9pPr marL="5486602" indent="0" algn="ctr">
              <a:buNone/>
              <a:defRPr sz="2400"/>
            </a:lvl9pPr>
          </a:lstStyle>
          <a:p>
            <a:r>
              <a:rPr lang="zh-CN" altLang="en-US" dirty="0"/>
              <a:t>姓名 </a:t>
            </a:r>
            <a:r>
              <a:rPr lang="en-US" altLang="zh-CN" dirty="0"/>
              <a:t>/</a:t>
            </a:r>
            <a:r>
              <a:rPr lang="zh-CN" altLang="en-US" dirty="0"/>
              <a:t> 公司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5CCD09-D9C0-9B48-A616-2E6C8A8EF2CE}"/>
              </a:ext>
            </a:extLst>
          </p:cNvPr>
          <p:cNvSpPr txBox="1"/>
          <p:nvPr userDrawn="1"/>
        </p:nvSpPr>
        <p:spPr>
          <a:xfrm>
            <a:off x="23164800" y="102523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70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lang="en" altLang="zh-CN"/>
              <a:t>Title Text</a:t>
            </a:r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46001" y="13081000"/>
            <a:ext cx="47929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 Light"/>
              </a:defRPr>
            </a:lvl1pPr>
          </a:lstStyle>
          <a:p>
            <a:fld id="{86CB4B4D-7CA3-9044-876B-883B54F8677D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25531BA8-7B85-A547-9043-9DA89613ACA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900" y="96253"/>
            <a:ext cx="4483100" cy="1295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9" r:id="rId3"/>
    <p:sldLayoutId id="2147483661" r:id="rId4"/>
    <p:sldLayoutId id="2147483660" r:id="rId5"/>
    <p:sldLayoutId id="2147483658" r:id="rId6"/>
    <p:sldLayoutId id="2147483662" r:id="rId7"/>
  </p:sldLayoutIdLst>
  <p:transition spd="med"/>
  <p:txStyles>
    <p:titleStyle>
      <a:lvl1pPr marL="0" marR="0" indent="0" algn="l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800" b="1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Helvetica Light"/>
        </a:defRPr>
      </a:lvl1pPr>
      <a:lvl2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1pPr>
      <a:lvl2pPr marL="1270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20204" pitchFamily="34" charset="0"/>
        <a:buChar char="•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2pPr>
      <a:lvl3pPr marL="1905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3pPr>
      <a:lvl4pPr marL="2540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4pPr>
      <a:lvl5pPr marL="3175000" marR="0" indent="-635000" algn="l" defTabSz="825500" eaLnBrk="1" latinLnBrk="0" hangingPunct="1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200" b="0" i="0" u="none" strike="noStrike" cap="none" spc="0" baseline="0">
          <a:solidFill>
            <a:schemeClr val="tx1"/>
          </a:solidFill>
          <a:uFillTx/>
          <a:latin typeface="Alibaba PuHuiTi R" pitchFamily="18" charset="-122"/>
          <a:ea typeface="Alibaba PuHuiTi R" pitchFamily="18" charset="-122"/>
          <a:cs typeface="Alibaba PuHuiTi R" pitchFamily="18" charset="-122"/>
          <a:sym typeface="Alibaba PuHuiTi"/>
        </a:defRPr>
      </a:lvl5pPr>
      <a:lvl6pPr marL="3677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6pPr>
      <a:lvl7pPr marL="4312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7pPr>
      <a:lvl8pPr marL="4947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8pPr>
      <a:lvl9pPr marL="5582708" marR="0" indent="-502708" algn="l" defTabSz="825500" eaLnBrk="1" latinLnBrk="0" hangingPunct="1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 R"/>
          <a:ea typeface="Alibaba PuHuiTi R"/>
          <a:cs typeface="Alibaba PuHuiTi R"/>
          <a:sym typeface="Alibaba PuHuiTi"/>
        </a:defRPr>
      </a:lvl9pPr>
    </p:bodyStyle>
    <p:other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pack.docschina.org/configuration/other-options/#recordspath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f"/><Relationship Id="rId4" Type="http://schemas.openxmlformats.org/officeDocument/2006/relationships/image" Target="../media/image1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1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tiff"/><Relationship Id="rId4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18DDB03-E206-A241-B4A7-5B8CB4D234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4750" y="8566320"/>
            <a:ext cx="1872307" cy="1164421"/>
          </a:xfrm>
        </p:spPr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林溪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CE3FBE-875E-6A47-BB06-3EC82928AE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44750" y="2635746"/>
            <a:ext cx="19180810" cy="4544834"/>
          </a:xfrm>
        </p:spPr>
        <p:txBody>
          <a:bodyPr/>
          <a:lstStyle/>
          <a:p>
            <a:r>
              <a:rPr kumimoji="1"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前端训练营</a:t>
            </a:r>
            <a:endParaRPr kumimoji="1"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9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en-US" altLang="zh-CN" sz="9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模块二  </a:t>
            </a:r>
            <a:r>
              <a:rPr lang="zh-CN" altLang="en-US" sz="8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前端工程化</a:t>
            </a:r>
            <a:endParaRPr kumimoji="1" lang="zh-CN" altLang="en-US" sz="8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8EC030-21E9-0C42-811E-EBB49A2C07DB}"/>
              </a:ext>
            </a:extLst>
          </p:cNvPr>
          <p:cNvSpPr txBox="1"/>
          <p:nvPr/>
        </p:nvSpPr>
        <p:spPr>
          <a:xfrm>
            <a:off x="5458691" y="-85898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11428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033824" y="944518"/>
            <a:ext cx="588021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原理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39101884-21D1-5B47-A03C-4C1C9445C96B}"/>
              </a:ext>
            </a:extLst>
          </p:cNvPr>
          <p:cNvSpPr/>
          <p:nvPr/>
        </p:nvSpPr>
        <p:spPr>
          <a:xfrm>
            <a:off x="1033823" y="2462414"/>
            <a:ext cx="5880215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热更新</a:t>
            </a: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10A0C675-29D0-A542-83AD-789AA9453382}"/>
              </a:ext>
            </a:extLst>
          </p:cNvPr>
          <p:cNvSpPr/>
          <p:nvPr/>
        </p:nvSpPr>
        <p:spPr>
          <a:xfrm>
            <a:off x="1037258" y="7890725"/>
            <a:ext cx="8046382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webpack-hot-client</a:t>
            </a: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A38DD687-ABEA-B444-AD09-A440CCADAAE8}"/>
              </a:ext>
            </a:extLst>
          </p:cNvPr>
          <p:cNvSpPr/>
          <p:nvPr/>
        </p:nvSpPr>
        <p:spPr>
          <a:xfrm>
            <a:off x="1037258" y="6325637"/>
            <a:ext cx="8069232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webpack-hot-middleware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38DFE266-0199-504B-AF70-1F7A0520F494}"/>
              </a:ext>
            </a:extLst>
          </p:cNvPr>
          <p:cNvSpPr/>
          <p:nvPr/>
        </p:nvSpPr>
        <p:spPr>
          <a:xfrm>
            <a:off x="10963106" y="9245832"/>
            <a:ext cx="3179985" cy="863637"/>
          </a:xfrm>
          <a:prstGeom prst="roundRect">
            <a:avLst/>
          </a:prstGeom>
          <a:ln w="38100"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r>
              <a:rPr kumimoji="1" lang="en-US" altLang="zh-CN" sz="4000" b="0" dirty="0">
                <a:ln w="0">
                  <a:noFill/>
                </a:ln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loader</a:t>
            </a:r>
            <a:endParaRPr kumimoji="1" lang="zh-CN" altLang="en-US" sz="4000" b="0" dirty="0">
              <a:ln w="0">
                <a:noFill/>
              </a:ln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EE4116C3-BB7A-2940-B1D1-0BF5DD794F59}"/>
              </a:ext>
            </a:extLst>
          </p:cNvPr>
          <p:cNvSpPr/>
          <p:nvPr/>
        </p:nvSpPr>
        <p:spPr>
          <a:xfrm>
            <a:off x="15277511" y="7052046"/>
            <a:ext cx="2895018" cy="886664"/>
          </a:xfrm>
          <a:prstGeom prst="roundRect">
            <a:avLst/>
          </a:prstGeom>
          <a:ln w="38100"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r>
              <a:rPr kumimoji="1" lang="en-US" altLang="zh-CN" sz="4000" b="0" dirty="0">
                <a:ln w="0">
                  <a:noFill/>
                </a:ln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apply</a:t>
            </a:r>
            <a:endParaRPr kumimoji="1" lang="zh-CN" altLang="en-US" sz="4000" b="0" dirty="0">
              <a:ln w="0">
                <a:noFill/>
              </a:ln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FA7B686-011B-D642-B722-DF8A334A60D4}"/>
              </a:ext>
            </a:extLst>
          </p:cNvPr>
          <p:cNvCxnSpPr>
            <a:cxnSpLocks/>
          </p:cNvCxnSpPr>
          <p:nvPr/>
        </p:nvCxnSpPr>
        <p:spPr>
          <a:xfrm flipH="1">
            <a:off x="13232173" y="2363134"/>
            <a:ext cx="6286431" cy="0"/>
          </a:xfrm>
          <a:prstGeom prst="straightConnector1">
            <a:avLst/>
          </a:prstGeom>
          <a:noFill/>
          <a:ln w="76200" cap="flat">
            <a:solidFill>
              <a:srgbClr val="FF6C6E"/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64148613-EC79-AA49-8316-3BEAD6607FB9}"/>
              </a:ext>
            </a:extLst>
          </p:cNvPr>
          <p:cNvSpPr/>
          <p:nvPr/>
        </p:nvSpPr>
        <p:spPr>
          <a:xfrm>
            <a:off x="15460522" y="1890816"/>
            <a:ext cx="2369516" cy="919852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r>
              <a:rPr kumimoji="1" lang="en-US" altLang="zh-CN" sz="4000" b="0" dirty="0">
                <a:ln w="0">
                  <a:noFill/>
                </a:ln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check</a:t>
            </a:r>
            <a:endParaRPr kumimoji="1" lang="zh-CN" altLang="en-US" sz="4000" b="0" dirty="0">
              <a:ln w="0">
                <a:noFill/>
              </a:ln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D716D58-BA11-5A40-A74E-5A628790FA93}"/>
              </a:ext>
            </a:extLst>
          </p:cNvPr>
          <p:cNvSpPr/>
          <p:nvPr/>
        </p:nvSpPr>
        <p:spPr>
          <a:xfrm>
            <a:off x="10143460" y="1858918"/>
            <a:ext cx="3009070" cy="4839594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r>
              <a:rPr kumimoji="1" lang="en-US" altLang="zh-CN" sz="4000" b="0" dirty="0">
                <a:ln w="0">
                  <a:noFill/>
                </a:ln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Browser</a:t>
            </a:r>
          </a:p>
          <a:p>
            <a:r>
              <a:rPr kumimoji="1" lang="en-US" altLang="zh-CN" sz="4000" b="0" dirty="0">
                <a:ln w="0">
                  <a:noFill/>
                </a:ln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client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DA73376-5670-304F-883C-AA54BF549039}"/>
              </a:ext>
            </a:extLst>
          </p:cNvPr>
          <p:cNvSpPr/>
          <p:nvPr/>
        </p:nvSpPr>
        <p:spPr>
          <a:xfrm>
            <a:off x="19438959" y="1945134"/>
            <a:ext cx="3413107" cy="4839594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r>
              <a:rPr kumimoji="1" lang="en-US" altLang="zh-CN" sz="4000" b="0" dirty="0">
                <a:ln w="0">
                  <a:noFill/>
                </a:ln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webpack-hot-middleware</a:t>
            </a:r>
          </a:p>
          <a:p>
            <a:pPr algn="l"/>
            <a:endParaRPr kumimoji="1" lang="zh-CN" altLang="en-US" sz="4000" b="0" dirty="0">
              <a:ln w="0">
                <a:noFill/>
              </a:ln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8340EC3E-13CB-834D-9712-F86DE736B042}"/>
              </a:ext>
            </a:extLst>
          </p:cNvPr>
          <p:cNvCxnSpPr>
            <a:cxnSpLocks/>
          </p:cNvCxnSpPr>
          <p:nvPr/>
        </p:nvCxnSpPr>
        <p:spPr>
          <a:xfrm flipV="1">
            <a:off x="13232173" y="3781307"/>
            <a:ext cx="6286429" cy="1"/>
          </a:xfrm>
          <a:prstGeom prst="straightConnector1">
            <a:avLst/>
          </a:prstGeom>
          <a:noFill/>
          <a:ln w="76200" cap="flat">
            <a:solidFill>
              <a:srgbClr val="FF6C6E"/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74F3BBDA-CF97-7F4C-8B4E-8C90DF799CE6}"/>
              </a:ext>
            </a:extLst>
          </p:cNvPr>
          <p:cNvSpPr/>
          <p:nvPr/>
        </p:nvSpPr>
        <p:spPr>
          <a:xfrm>
            <a:off x="15540262" y="3390006"/>
            <a:ext cx="2369516" cy="919852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r>
              <a:rPr kumimoji="1" lang="en-US" altLang="zh-CN" sz="4000" b="0" dirty="0">
                <a:ln w="0">
                  <a:noFill/>
                </a:ln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change</a:t>
            </a:r>
            <a:endParaRPr kumimoji="1" lang="zh-CN" altLang="en-US" sz="4000" b="0" dirty="0">
              <a:ln w="0">
                <a:noFill/>
              </a:ln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76851E8D-9626-6943-8426-7BF068423DE7}"/>
              </a:ext>
            </a:extLst>
          </p:cNvPr>
          <p:cNvSpPr/>
          <p:nvPr/>
        </p:nvSpPr>
        <p:spPr>
          <a:xfrm>
            <a:off x="14845169" y="9245832"/>
            <a:ext cx="3179985" cy="863637"/>
          </a:xfrm>
          <a:prstGeom prst="roundRect">
            <a:avLst/>
          </a:prstGeom>
          <a:ln w="38100"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r>
              <a:rPr kumimoji="1" lang="en-US" altLang="zh-CN" sz="4000" b="0" dirty="0">
                <a:ln w="0">
                  <a:noFill/>
                </a:ln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loader</a:t>
            </a:r>
            <a:endParaRPr kumimoji="1" lang="zh-CN" altLang="en-US" sz="4000" b="0" dirty="0">
              <a:ln w="0">
                <a:noFill/>
              </a:ln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B45F592-D93E-9A4C-80D2-457D8084150A}"/>
              </a:ext>
            </a:extLst>
          </p:cNvPr>
          <p:cNvSpPr/>
          <p:nvPr/>
        </p:nvSpPr>
        <p:spPr>
          <a:xfrm>
            <a:off x="10494341" y="8717283"/>
            <a:ext cx="7836189" cy="194672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en-US" altLang="zh-CN" sz="4000" b="0" dirty="0">
              <a:ln w="0">
                <a:noFill/>
              </a:ln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kumimoji="1" lang="zh-CN" altLang="en-US" sz="4000" b="0" dirty="0">
              <a:ln w="0">
                <a:noFill/>
              </a:ln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3" name="肘形连接符 32">
            <a:extLst>
              <a:ext uri="{FF2B5EF4-FFF2-40B4-BE49-F238E27FC236}">
                <a16:creationId xmlns:a16="http://schemas.microsoft.com/office/drawing/2014/main" id="{49CA0CE1-9FC1-B341-A40D-A320F42FB04E}"/>
              </a:ext>
            </a:extLst>
          </p:cNvPr>
          <p:cNvCxnSpPr>
            <a:cxnSpLocks/>
          </p:cNvCxnSpPr>
          <p:nvPr/>
        </p:nvCxnSpPr>
        <p:spPr>
          <a:xfrm>
            <a:off x="13232173" y="6281269"/>
            <a:ext cx="3492847" cy="893400"/>
          </a:xfrm>
          <a:prstGeom prst="bentConnector2">
            <a:avLst/>
          </a:prstGeom>
          <a:noFill/>
          <a:ln w="762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946EF94F-9B37-4146-9307-3B73B90A4C95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14792012" y="10670861"/>
            <a:ext cx="3117766" cy="913316"/>
          </a:xfrm>
          <a:prstGeom prst="straightConnector1">
            <a:avLst/>
          </a:prstGeom>
          <a:noFill/>
          <a:ln w="762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88DAD6A-D4A2-3644-9374-ADCD4F1BE560}"/>
              </a:ext>
            </a:extLst>
          </p:cNvPr>
          <p:cNvSpPr txBox="1"/>
          <p:nvPr/>
        </p:nvSpPr>
        <p:spPr>
          <a:xfrm>
            <a:off x="20393247" y="4827181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01F09401-7FCB-254F-8805-20666DC37A21}"/>
              </a:ext>
            </a:extLst>
          </p:cNvPr>
          <p:cNvCxnSpPr>
            <a:cxnSpLocks/>
          </p:cNvCxnSpPr>
          <p:nvPr/>
        </p:nvCxnSpPr>
        <p:spPr>
          <a:xfrm flipV="1">
            <a:off x="13152530" y="5355267"/>
            <a:ext cx="6286429" cy="1"/>
          </a:xfrm>
          <a:prstGeom prst="straightConnector1">
            <a:avLst/>
          </a:prstGeom>
          <a:noFill/>
          <a:ln w="76200" cap="flat">
            <a:solidFill>
              <a:srgbClr val="FF6C6E"/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3E90B7B3-A551-1B40-9778-8BDFE28AB180}"/>
              </a:ext>
            </a:extLst>
          </p:cNvPr>
          <p:cNvSpPr/>
          <p:nvPr/>
        </p:nvSpPr>
        <p:spPr>
          <a:xfrm>
            <a:off x="15277511" y="4857439"/>
            <a:ext cx="2895018" cy="919852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r>
              <a:rPr kumimoji="1" lang="en-US" altLang="zh-CN" sz="4000" b="0" dirty="0">
                <a:ln w="0">
                  <a:noFill/>
                </a:ln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download</a:t>
            </a:r>
            <a:endParaRPr kumimoji="1" lang="zh-CN" altLang="en-US" sz="4000" b="0" dirty="0">
              <a:ln w="0">
                <a:noFill/>
              </a:ln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F48DCE5-85AA-8144-A893-D24294F58DB2}"/>
              </a:ext>
            </a:extLst>
          </p:cNvPr>
          <p:cNvSpPr/>
          <p:nvPr/>
        </p:nvSpPr>
        <p:spPr>
          <a:xfrm>
            <a:off x="18799295" y="8724139"/>
            <a:ext cx="4300962" cy="194672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r>
              <a:rPr kumimoji="1" lang="en-US" altLang="zh-CN" sz="4000" b="0" dirty="0">
                <a:ln w="0">
                  <a:noFill/>
                </a:ln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HMR</a:t>
            </a:r>
            <a:r>
              <a:rPr kumimoji="1" lang="zh-CN" altLang="en-US" sz="4000" b="0" dirty="0">
                <a:ln w="0">
                  <a:noFill/>
                </a:ln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000" b="0" dirty="0">
                <a:ln w="0">
                  <a:noFill/>
                </a:ln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runtime</a:t>
            </a:r>
            <a:endParaRPr kumimoji="1" lang="zh-CN" altLang="en-US" sz="4000" b="0" dirty="0">
              <a:ln w="0">
                <a:noFill/>
              </a:ln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9DC47E29-1736-2A46-AA21-07E866A09B81}"/>
              </a:ext>
            </a:extLst>
          </p:cNvPr>
          <p:cNvSpPr/>
          <p:nvPr/>
        </p:nvSpPr>
        <p:spPr>
          <a:xfrm>
            <a:off x="15142769" y="11584177"/>
            <a:ext cx="5534018" cy="886664"/>
          </a:xfrm>
          <a:prstGeom prst="roundRect">
            <a:avLst/>
          </a:prstGeom>
          <a:ln w="38100"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r>
              <a:rPr kumimoji="1" lang="en-US" altLang="zh-CN" sz="4000" b="0" dirty="0">
                <a:ln w="0">
                  <a:noFill/>
                </a:ln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Replace</a:t>
            </a:r>
            <a:r>
              <a:rPr kumimoji="1" lang="zh-CN" altLang="en-US" sz="4000" b="0" dirty="0">
                <a:ln w="0">
                  <a:noFill/>
                </a:ln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000" b="0" dirty="0">
                <a:ln w="0">
                  <a:noFill/>
                </a:ln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4000" b="0" dirty="0">
                <a:ln w="0">
                  <a:noFill/>
                </a:ln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000" b="0" dirty="0">
                <a:ln w="0">
                  <a:noFill/>
                </a:ln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Reload</a:t>
            </a:r>
            <a:endParaRPr kumimoji="1" lang="zh-CN" altLang="en-US" sz="4000" b="0" dirty="0">
              <a:ln w="0">
                <a:noFill/>
              </a:ln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0EEE388-A0A3-BF43-BF5A-4733BD0612BB}"/>
              </a:ext>
            </a:extLst>
          </p:cNvPr>
          <p:cNvCxnSpPr>
            <a:cxnSpLocks/>
          </p:cNvCxnSpPr>
          <p:nvPr/>
        </p:nvCxnSpPr>
        <p:spPr>
          <a:xfrm>
            <a:off x="16725020" y="8011808"/>
            <a:ext cx="0" cy="705475"/>
          </a:xfrm>
          <a:prstGeom prst="straightConnector1">
            <a:avLst/>
          </a:prstGeom>
          <a:noFill/>
          <a:ln w="762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C4E608A2-C07D-AD4F-B974-9AAA717569BC}"/>
              </a:ext>
            </a:extLst>
          </p:cNvPr>
          <p:cNvCxnSpPr>
            <a:cxnSpLocks/>
          </p:cNvCxnSpPr>
          <p:nvPr/>
        </p:nvCxnSpPr>
        <p:spPr>
          <a:xfrm flipH="1">
            <a:off x="18122916" y="10670861"/>
            <a:ext cx="2826860" cy="913316"/>
          </a:xfrm>
          <a:prstGeom prst="straightConnector1">
            <a:avLst/>
          </a:prstGeom>
          <a:noFill/>
          <a:ln w="762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2A31808-39E3-224B-9D0E-B911924D5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40" y="9965717"/>
            <a:ext cx="7836189" cy="269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22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033824" y="944518"/>
            <a:ext cx="779119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插件开发</a:t>
            </a: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10A0C675-29D0-A542-83AD-789AA9453382}"/>
              </a:ext>
            </a:extLst>
          </p:cNvPr>
          <p:cNvSpPr/>
          <p:nvPr/>
        </p:nvSpPr>
        <p:spPr>
          <a:xfrm>
            <a:off x="1033823" y="6394647"/>
            <a:ext cx="5876780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compilation</a:t>
            </a: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A38DD687-ABEA-B444-AD09-A440CCADAAE8}"/>
              </a:ext>
            </a:extLst>
          </p:cNvPr>
          <p:cNvSpPr/>
          <p:nvPr/>
        </p:nvSpPr>
        <p:spPr>
          <a:xfrm>
            <a:off x="1033823" y="2950127"/>
            <a:ext cx="5876780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compiler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E42CA82-7691-C74E-9C80-23B7E02B307D}"/>
              </a:ext>
            </a:extLst>
          </p:cNvPr>
          <p:cNvSpPr/>
          <p:nvPr/>
        </p:nvSpPr>
        <p:spPr>
          <a:xfrm>
            <a:off x="7442787" y="2950127"/>
            <a:ext cx="1577871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包含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options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loaders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plugins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这些信息，这个对象在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启动时候被实例化，它是全局唯一的，可以简单地把它理解为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B3A0F2-06A2-8D47-860C-27079656407E}"/>
              </a:ext>
            </a:extLst>
          </p:cNvPr>
          <p:cNvSpPr/>
          <p:nvPr/>
        </p:nvSpPr>
        <p:spPr>
          <a:xfrm>
            <a:off x="7783029" y="6256593"/>
            <a:ext cx="15098233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编译过程的生命周期，这个对象可以访问所有的模块和它们的依赖，包含了当前的模块资源、编译生成资源、变化的文件等。当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以开发模式运行时，每当检测到一个文件变化，一次新的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Compilation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将被创建。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Compilation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对象也提供了很多事件回调供插件做扩展。通过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Compilation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也能读取到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Compiler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3939796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E42CA82-7691-C74E-9C80-23B7E02B307D}"/>
              </a:ext>
            </a:extLst>
          </p:cNvPr>
          <p:cNvSpPr/>
          <p:nvPr/>
        </p:nvSpPr>
        <p:spPr>
          <a:xfrm>
            <a:off x="1392595" y="4847204"/>
            <a:ext cx="2159881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beforeRun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：在开始执行一次构建之前调用，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compiler.run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方法开始执行后立刻进行调用</a:t>
            </a:r>
            <a:b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run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：在开始读取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records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之前调用</a:t>
            </a:r>
            <a:b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watchRun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：一个新的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compilation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触发之后，但在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compilation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实际开始之前执行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Ø"/>
            </a:pP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beforeCompile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：在创建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compilation parameter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之后执行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 compile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beforeCompile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之后立即调用，但在一个新的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compilation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创建之前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thisCompilation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：初始化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compilation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时调用，在触发 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compilation 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事件之前调用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afterCompile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compilation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结束和封印之后执行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Wingdings" pitchFamily="2" charset="2"/>
              <a:buChar char="Ø"/>
            </a:pP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shouldEmit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：在输出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asset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之前调用。返回一个布尔值，告知是否输出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 Emit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：输出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asset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到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output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目录之前执行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afterEmit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：输出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asset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到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output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目录之后执行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52837A-6743-AB44-BF8B-90CAB5DB6025}"/>
              </a:ext>
            </a:extLst>
          </p:cNvPr>
          <p:cNvSpPr/>
          <p:nvPr/>
        </p:nvSpPr>
        <p:spPr>
          <a:xfrm>
            <a:off x="1176130" y="1809544"/>
            <a:ext cx="864371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compiler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对象的生命周期钩子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7A8E79-E0DA-F441-BAD1-8D29FA70EBC0}"/>
              </a:ext>
            </a:extLst>
          </p:cNvPr>
          <p:cNvSpPr/>
          <p:nvPr/>
        </p:nvSpPr>
        <p:spPr>
          <a:xfrm>
            <a:off x="1392595" y="2818931"/>
            <a:ext cx="130086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https://webpack.docschina.org/api/compiler-hooks/</a:t>
            </a:r>
          </a:p>
        </p:txBody>
      </p:sp>
    </p:spTree>
    <p:extLst>
      <p:ext uri="{BB962C8B-B14F-4D97-AF65-F5344CB8AC3E}">
        <p14:creationId xmlns:p14="http://schemas.microsoft.com/office/powerpoint/2010/main" val="401226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E42CA82-7691-C74E-9C80-23B7E02B307D}"/>
              </a:ext>
            </a:extLst>
          </p:cNvPr>
          <p:cNvSpPr/>
          <p:nvPr/>
        </p:nvSpPr>
        <p:spPr>
          <a:xfrm>
            <a:off x="1112334" y="2975874"/>
            <a:ext cx="215988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webpack.docschina.org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/compilation-hooks/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52837A-6743-AB44-BF8B-90CAB5DB6025}"/>
              </a:ext>
            </a:extLst>
          </p:cNvPr>
          <p:cNvSpPr/>
          <p:nvPr/>
        </p:nvSpPr>
        <p:spPr>
          <a:xfrm>
            <a:off x="882835" y="1781680"/>
            <a:ext cx="994819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compilation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对象的生命周期钩子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56000F-BE5D-9641-A99C-928592C5323F}"/>
              </a:ext>
            </a:extLst>
          </p:cNvPr>
          <p:cNvSpPr/>
          <p:nvPr/>
        </p:nvSpPr>
        <p:spPr>
          <a:xfrm>
            <a:off x="1985656" y="4936191"/>
            <a:ext cx="1849028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buildModule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：在模块构建开始之前触发，可以用来修改模块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rebuildModule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：在重新构建一个模块之前触发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failedModule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模块构建失败时执行</a:t>
            </a:r>
            <a:endParaRPr lang="en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succeedModule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：模块构建成功时执行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finishModules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：所有模块都完成构建并且没有错误时执行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C8E815-5E40-9449-BC08-212E360F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656" y="8779809"/>
            <a:ext cx="11750228" cy="380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33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42EAAE-828F-104C-8969-4904BBF56DC5}"/>
              </a:ext>
            </a:extLst>
          </p:cNvPr>
          <p:cNvSpPr txBox="1"/>
          <p:nvPr/>
        </p:nvSpPr>
        <p:spPr>
          <a:xfrm>
            <a:off x="6904500" y="7366629"/>
            <a:ext cx="1057499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 plugin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42F5DAC-AAED-7E41-A788-518508F56E66}"/>
              </a:ext>
            </a:extLst>
          </p:cNvPr>
          <p:cNvGrpSpPr/>
          <p:nvPr/>
        </p:nvGrpSpPr>
        <p:grpSpPr>
          <a:xfrm>
            <a:off x="7959802" y="3558796"/>
            <a:ext cx="7571260" cy="2946319"/>
            <a:chOff x="5394911" y="6811938"/>
            <a:chExt cx="7571260" cy="294631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5C2D12B-4260-E941-B665-8491D769F47B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2" name="图形 11">
                <a:extLst>
                  <a:ext uri="{FF2B5EF4-FFF2-40B4-BE49-F238E27FC236}">
                    <a16:creationId xmlns:a16="http://schemas.microsoft.com/office/drawing/2014/main" id="{8B7069A1-9B31-664D-961D-37A0514D3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E42061EC-1E8C-0141-BED3-93F26B4068D7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9600" dirty="0">
                    <a:solidFill>
                      <a:schemeClr val="bg1"/>
                    </a:solidFill>
                  </a:rPr>
                  <a:t>练习</a:t>
                </a:r>
              </a:p>
            </p:txBody>
          </p:sp>
        </p:grp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97D7A677-1FFD-824D-9723-36745AB10D8A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6F79B0AF-BA68-9242-8B30-FD106E9A56E7}"/>
              </a:ext>
            </a:extLst>
          </p:cNvPr>
          <p:cNvSpPr txBox="1"/>
          <p:nvPr/>
        </p:nvSpPr>
        <p:spPr>
          <a:xfrm>
            <a:off x="5139497" y="10523633"/>
            <a:ext cx="1442441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build-time-analysis-webpack-plugin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251742-6206-7E48-9A00-C5306C74CA0F}"/>
              </a:ext>
            </a:extLst>
          </p:cNvPr>
          <p:cNvSpPr txBox="1"/>
          <p:nvPr/>
        </p:nvSpPr>
        <p:spPr>
          <a:xfrm>
            <a:off x="5692388" y="8958913"/>
            <a:ext cx="1331862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script-timestamp-webpack-plugin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4470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1142753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Module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Federation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ED175AD7-1FA3-7C41-8431-CEEEFAAF8D76}"/>
              </a:ext>
            </a:extLst>
          </p:cNvPr>
          <p:cNvSpPr/>
          <p:nvPr/>
        </p:nvSpPr>
        <p:spPr>
          <a:xfrm>
            <a:off x="1539902" y="7535126"/>
            <a:ext cx="5337975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另一个 </a:t>
            </a:r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bundle 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的代码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2A588433-DD07-D044-B39B-194152E2E7D1}"/>
              </a:ext>
            </a:extLst>
          </p:cNvPr>
          <p:cNvSpPr/>
          <p:nvPr/>
        </p:nvSpPr>
        <p:spPr>
          <a:xfrm>
            <a:off x="1558943" y="4917452"/>
            <a:ext cx="5318934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动态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524B8D4-2B31-A743-AE4A-0D99D5A027E5}"/>
              </a:ext>
            </a:extLst>
          </p:cNvPr>
          <p:cNvSpPr txBox="1"/>
          <p:nvPr/>
        </p:nvSpPr>
        <p:spPr>
          <a:xfrm>
            <a:off x="7496809" y="5041666"/>
            <a:ext cx="1154987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按需，一个包拆开来加载其中一部分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EFD7C63-CB72-3646-B1BA-F7FBF08AC5CB}"/>
              </a:ext>
            </a:extLst>
          </p:cNvPr>
          <p:cNvSpPr txBox="1"/>
          <p:nvPr/>
        </p:nvSpPr>
        <p:spPr>
          <a:xfrm>
            <a:off x="1558942" y="3419952"/>
            <a:ext cx="1692965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在客户端或服务器上动态运行另一个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bundle 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的代码。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AA260BD-812A-C649-BF76-184C5C470707}"/>
              </a:ext>
            </a:extLst>
          </p:cNvPr>
          <p:cNvSpPr txBox="1"/>
          <p:nvPr/>
        </p:nvSpPr>
        <p:spPr>
          <a:xfrm>
            <a:off x="7447748" y="7602694"/>
            <a:ext cx="765972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应用级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export 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成员共享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9FCC9D8-8FB9-334B-8769-BF3CAAF2AC81}"/>
              </a:ext>
            </a:extLst>
          </p:cNvPr>
          <p:cNvSpPr txBox="1"/>
          <p:nvPr/>
        </p:nvSpPr>
        <p:spPr>
          <a:xfrm>
            <a:off x="7447748" y="6087781"/>
            <a:ext cx="10534482" cy="1409833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浏览器里运行，非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编译</a:t>
            </a:r>
            <a:endParaRPr kumimoji="1"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EB78C003-B107-2542-821A-1C7F4B058C25}"/>
              </a:ext>
            </a:extLst>
          </p:cNvPr>
          <p:cNvSpPr/>
          <p:nvPr/>
        </p:nvSpPr>
        <p:spPr>
          <a:xfrm>
            <a:off x="1558942" y="6242054"/>
            <a:ext cx="5318933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运行时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74BA30BC-D6CE-4B45-BF51-DD5E0CEB1FA1}"/>
              </a:ext>
            </a:extLst>
          </p:cNvPr>
          <p:cNvSpPr/>
          <p:nvPr/>
        </p:nvSpPr>
        <p:spPr>
          <a:xfrm>
            <a:off x="1558942" y="9624480"/>
            <a:ext cx="5318934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Remote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6C64A87-E62D-FF44-BB84-FF6CB5270915}"/>
              </a:ext>
            </a:extLst>
          </p:cNvPr>
          <p:cNvSpPr/>
          <p:nvPr/>
        </p:nvSpPr>
        <p:spPr>
          <a:xfrm>
            <a:off x="1539902" y="10946575"/>
            <a:ext cx="5318933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Host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B6DECBB-9F0A-7A4D-8D4B-B37163759F1A}"/>
              </a:ext>
            </a:extLst>
          </p:cNvPr>
          <p:cNvSpPr txBox="1"/>
          <p:nvPr/>
        </p:nvSpPr>
        <p:spPr>
          <a:xfrm>
            <a:off x="7523313" y="9662338"/>
            <a:ext cx="9273817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被 </a:t>
            </a:r>
            <a:r>
              <a:rPr kumimoji="1"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Host 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消费的 </a:t>
            </a:r>
            <a:r>
              <a:rPr kumimoji="1"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 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C92E25F-A7CD-334A-8401-8AC3E9EE04D7}"/>
              </a:ext>
            </a:extLst>
          </p:cNvPr>
          <p:cNvSpPr txBox="1"/>
          <p:nvPr/>
        </p:nvSpPr>
        <p:spPr>
          <a:xfrm>
            <a:off x="7555091" y="10946575"/>
            <a:ext cx="1149159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消费其他 </a:t>
            </a:r>
            <a:r>
              <a:rPr kumimoji="1"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Remote 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 </a:t>
            </a:r>
            <a:r>
              <a:rPr kumimoji="1"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 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构建</a:t>
            </a:r>
          </a:p>
        </p:txBody>
      </p:sp>
    </p:spTree>
    <p:extLst>
      <p:ext uri="{BB962C8B-B14F-4D97-AF65-F5344CB8AC3E}">
        <p14:creationId xmlns:p14="http://schemas.microsoft.com/office/powerpoint/2010/main" val="3847618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1142753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Module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Federation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71CC6CC-488F-5A40-9675-3AE2D5C61479}"/>
              </a:ext>
            </a:extLst>
          </p:cNvPr>
          <p:cNvSpPr/>
          <p:nvPr/>
        </p:nvSpPr>
        <p:spPr>
          <a:xfrm>
            <a:off x="3184435" y="6262024"/>
            <a:ext cx="1764938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http://www.alloyteam.com/2020/04/14338/#prettyPhoto</a:t>
            </a:r>
          </a:p>
        </p:txBody>
      </p:sp>
    </p:spTree>
    <p:extLst>
      <p:ext uri="{BB962C8B-B14F-4D97-AF65-F5344CB8AC3E}">
        <p14:creationId xmlns:p14="http://schemas.microsoft.com/office/powerpoint/2010/main" val="244860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Remote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导出配置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765E1C-4521-F14A-9816-49C4A7048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155" y="2806423"/>
            <a:ext cx="12713674" cy="97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07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Host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导入配置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DA992A-0D36-E747-85AE-911E534C6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989" y="2906962"/>
            <a:ext cx="15940506" cy="897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83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6841134" y="7864863"/>
            <a:ext cx="1281846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Module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Federation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的微前端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2753685-DE02-644B-AE3F-BE818B484177}"/>
              </a:ext>
            </a:extLst>
          </p:cNvPr>
          <p:cNvGrpSpPr/>
          <p:nvPr/>
        </p:nvGrpSpPr>
        <p:grpSpPr>
          <a:xfrm>
            <a:off x="8406370" y="3516265"/>
            <a:ext cx="7571260" cy="2946319"/>
            <a:chOff x="5394911" y="6811938"/>
            <a:chExt cx="7571260" cy="294631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1F5676B-3D66-E74A-920E-B6878994905A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1" name="图形 10">
                <a:extLst>
                  <a:ext uri="{FF2B5EF4-FFF2-40B4-BE49-F238E27FC236}">
                    <a16:creationId xmlns:a16="http://schemas.microsoft.com/office/drawing/2014/main" id="{0CB78C21-3D62-D940-AD2F-E99C78C7B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B9CF73A9-A7BB-294A-8294-307EA9FB9194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9600" dirty="0">
                    <a:solidFill>
                      <a:schemeClr val="bg1"/>
                    </a:solidFill>
                  </a:rPr>
                  <a:t>练习</a:t>
                </a:r>
              </a:p>
            </p:txBody>
          </p:sp>
        </p:grp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919533E6-F6BE-6447-B471-EFAFD596C4A1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2799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627150A-4F33-9E48-9D6B-4C2D55C3F179}"/>
              </a:ext>
            </a:extLst>
          </p:cNvPr>
          <p:cNvSpPr txBox="1"/>
          <p:nvPr/>
        </p:nvSpPr>
        <p:spPr>
          <a:xfrm>
            <a:off x="2818736" y="2203505"/>
            <a:ext cx="906846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与工作流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4C813AC-39EF-9845-A248-30C27E8E84ED}"/>
              </a:ext>
            </a:extLst>
          </p:cNvPr>
          <p:cNvSpPr txBox="1"/>
          <p:nvPr/>
        </p:nvSpPr>
        <p:spPr>
          <a:xfrm>
            <a:off x="2818736" y="4774427"/>
            <a:ext cx="975426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三、为前端应用及原理解析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AF3BAF-D099-0A48-A90E-18A4F00FA6A0}"/>
              </a:ext>
            </a:extLst>
          </p:cNvPr>
          <p:cNvSpPr txBox="1"/>
          <p:nvPr/>
        </p:nvSpPr>
        <p:spPr>
          <a:xfrm>
            <a:off x="2818736" y="3488966"/>
            <a:ext cx="1015431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二、前端构建实战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413C37-EC8B-3D46-8428-7C14DBEEDE07}"/>
              </a:ext>
            </a:extLst>
          </p:cNvPr>
          <p:cNvSpPr txBox="1"/>
          <p:nvPr/>
        </p:nvSpPr>
        <p:spPr>
          <a:xfrm>
            <a:off x="2818737" y="605988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四、自动化测试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CC25AB-C643-4740-95F6-6E20EADEF235}"/>
              </a:ext>
            </a:extLst>
          </p:cNvPr>
          <p:cNvSpPr txBox="1"/>
          <p:nvPr/>
        </p:nvSpPr>
        <p:spPr>
          <a:xfrm>
            <a:off x="2818737" y="7345349"/>
            <a:ext cx="1015431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992813-D684-5443-8E86-6F9F403BD8E2}"/>
              </a:ext>
            </a:extLst>
          </p:cNvPr>
          <p:cNvSpPr txBox="1"/>
          <p:nvPr/>
        </p:nvSpPr>
        <p:spPr>
          <a:xfrm>
            <a:off x="2818737" y="8630810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Nginx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必知必会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C2A080-7CD3-3A44-9F92-2941AB5886B5}"/>
              </a:ext>
            </a:extLst>
          </p:cNvPr>
          <p:cNvSpPr txBox="1"/>
          <p:nvPr/>
        </p:nvSpPr>
        <p:spPr>
          <a:xfrm>
            <a:off x="2818736" y="9916271"/>
            <a:ext cx="1015431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七、前端监控系统的搭建</a:t>
            </a:r>
          </a:p>
        </p:txBody>
      </p:sp>
    </p:spTree>
    <p:extLst>
      <p:ext uri="{BB962C8B-B14F-4D97-AF65-F5344CB8AC3E}">
        <p14:creationId xmlns:p14="http://schemas.microsoft.com/office/powerpoint/2010/main" val="1381962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437861" y="944518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优势和不足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62A6A9-D4E7-5646-B71E-BC9E41B3558C}"/>
              </a:ext>
            </a:extLst>
          </p:cNvPr>
          <p:cNvSpPr/>
          <p:nvPr/>
        </p:nvSpPr>
        <p:spPr>
          <a:xfrm>
            <a:off x="5228430" y="9158924"/>
            <a:ext cx="1794329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共享模块更新，依赖共享模块的应用同步更新机制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应用之前无法隔离（全局变量和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style&gt;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样式）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目前导出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Remote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模块仅仅支持全局变量，不够优雅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2EF6DF7-29FF-EB43-B30F-FFB7C99A26EC}"/>
              </a:ext>
            </a:extLst>
          </p:cNvPr>
          <p:cNvSpPr/>
          <p:nvPr/>
        </p:nvSpPr>
        <p:spPr>
          <a:xfrm>
            <a:off x="5228430" y="2765979"/>
            <a:ext cx="17717709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lvl="1" indent="-685800" algn="l">
              <a:buFont typeface="Arial" panose="020B0604020202020204" pitchFamily="34" charset="0"/>
              <a:buChar char="•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共享模块粒度自由掌控，小到一个单独组件，大到一个完整应用。实现了组件级别的复用，又实现了微服务的基本功能。</a:t>
            </a:r>
          </a:p>
          <a:p>
            <a:pPr marL="1143000" lvl="1" indent="-685800" algn="l">
              <a:buFont typeface="Arial" panose="020B0604020202020204" pitchFamily="34" charset="0"/>
              <a:buChar char="•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依赖自动管理，可以共享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Host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中的依赖，版本不满足要求时自动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fallback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到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Remote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中依赖。</a:t>
            </a:r>
          </a:p>
          <a:p>
            <a:pPr marL="1143000" lvl="1" indent="-685800" algn="l">
              <a:buFont typeface="Arial" panose="020B0604020202020204" pitchFamily="34" charset="0"/>
              <a:buChar char="•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共享模块非常灵活，模块中所有组件都可以通过异步加载调用。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85BF00C0-D75A-3B41-8069-3765D35CEF18}"/>
              </a:ext>
            </a:extLst>
          </p:cNvPr>
          <p:cNvSpPr/>
          <p:nvPr/>
        </p:nvSpPr>
        <p:spPr>
          <a:xfrm>
            <a:off x="1437861" y="2765979"/>
            <a:ext cx="333035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优势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3B8DCB2E-2E8F-8B48-8A74-5DA5727BA144}"/>
              </a:ext>
            </a:extLst>
          </p:cNvPr>
          <p:cNvSpPr/>
          <p:nvPr/>
        </p:nvSpPr>
        <p:spPr>
          <a:xfrm>
            <a:off x="1437861" y="9151462"/>
            <a:ext cx="333035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不足</a:t>
            </a:r>
          </a:p>
        </p:txBody>
      </p:sp>
    </p:spTree>
    <p:extLst>
      <p:ext uri="{BB962C8B-B14F-4D97-AF65-F5344CB8AC3E}">
        <p14:creationId xmlns:p14="http://schemas.microsoft.com/office/powerpoint/2010/main" val="2809042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F7F7E2-685C-4D45-986B-5155786DB7BE}"/>
              </a:ext>
            </a:extLst>
          </p:cNvPr>
          <p:cNvSpPr txBox="1"/>
          <p:nvPr/>
        </p:nvSpPr>
        <p:spPr>
          <a:xfrm>
            <a:off x="7608827" y="9943282"/>
            <a:ext cx="916634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babel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BBD82290-2948-AE4E-AB04-FF2A38909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5600" y="2130137"/>
            <a:ext cx="155956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28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F7F7E2-685C-4D45-986B-5155786DB7BE}"/>
              </a:ext>
            </a:extLst>
          </p:cNvPr>
          <p:cNvSpPr txBox="1"/>
          <p:nvPr/>
        </p:nvSpPr>
        <p:spPr>
          <a:xfrm>
            <a:off x="5218918" y="784514"/>
            <a:ext cx="916634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babel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BBD82290-2948-AE4E-AB04-FF2A38909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46" y="529937"/>
            <a:ext cx="4047536" cy="18391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29B94E7-EFC5-AA4F-99C9-30B47506633B}"/>
              </a:ext>
            </a:extLst>
          </p:cNvPr>
          <p:cNvSpPr/>
          <p:nvPr/>
        </p:nvSpPr>
        <p:spPr>
          <a:xfrm>
            <a:off x="1904606" y="2828971"/>
            <a:ext cx="1934094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Babel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 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编译器。把最新版的</a:t>
            </a:r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编译成当下可以执行的版本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7F810D-94C1-8B48-92A4-62A84DDD7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437" y="6858000"/>
            <a:ext cx="14808200" cy="4699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F0DB107-DE17-1045-ADE2-8C91B1D88C5F}"/>
              </a:ext>
            </a:extLst>
          </p:cNvPr>
          <p:cNvSpPr/>
          <p:nvPr/>
        </p:nvSpPr>
        <p:spPr>
          <a:xfrm>
            <a:off x="3507437" y="5374591"/>
            <a:ext cx="993371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运行原理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9ED517-19F5-C041-8AF2-2C8C9D7BF72D}"/>
              </a:ext>
            </a:extLst>
          </p:cNvPr>
          <p:cNvSpPr/>
          <p:nvPr/>
        </p:nvSpPr>
        <p:spPr>
          <a:xfrm>
            <a:off x="5970736" y="12069712"/>
            <a:ext cx="147348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743AD9F-0CF2-ED43-99A1-83AD877CDD44}"/>
              </a:ext>
            </a:extLst>
          </p:cNvPr>
          <p:cNvSpPr/>
          <p:nvPr/>
        </p:nvSpPr>
        <p:spPr>
          <a:xfrm>
            <a:off x="10108011" y="12035814"/>
            <a:ext cx="146706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转换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D3143FC-6589-8243-A386-744C68486326}"/>
              </a:ext>
            </a:extLst>
          </p:cNvPr>
          <p:cNvSpPr/>
          <p:nvPr/>
        </p:nvSpPr>
        <p:spPr>
          <a:xfrm>
            <a:off x="13651729" y="12016844"/>
            <a:ext cx="146706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</a:t>
            </a:r>
          </a:p>
        </p:txBody>
      </p:sp>
    </p:spTree>
    <p:extLst>
      <p:ext uri="{BB962C8B-B14F-4D97-AF65-F5344CB8AC3E}">
        <p14:creationId xmlns:p14="http://schemas.microsoft.com/office/powerpoint/2010/main" val="71605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F7F7E2-685C-4D45-986B-5155786DB7BE}"/>
              </a:ext>
            </a:extLst>
          </p:cNvPr>
          <p:cNvSpPr txBox="1"/>
          <p:nvPr/>
        </p:nvSpPr>
        <p:spPr>
          <a:xfrm>
            <a:off x="5218918" y="784514"/>
            <a:ext cx="916634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babel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BBD82290-2948-AE4E-AB04-FF2A38909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46" y="529937"/>
            <a:ext cx="4047536" cy="18391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29B94E7-EFC5-AA4F-99C9-30B47506633B}"/>
              </a:ext>
            </a:extLst>
          </p:cNvPr>
          <p:cNvSpPr/>
          <p:nvPr/>
        </p:nvSpPr>
        <p:spPr>
          <a:xfrm>
            <a:off x="1904606" y="2828971"/>
            <a:ext cx="1727652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实践中应用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D33E62-9384-5044-9ABE-3D8DE1B9E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606" y="4438029"/>
            <a:ext cx="14256882" cy="85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66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F7F7E2-685C-4D45-986B-5155786DB7BE}"/>
              </a:ext>
            </a:extLst>
          </p:cNvPr>
          <p:cNvSpPr txBox="1"/>
          <p:nvPr/>
        </p:nvSpPr>
        <p:spPr>
          <a:xfrm>
            <a:off x="5218918" y="784514"/>
            <a:ext cx="916634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babel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BBD82290-2948-AE4E-AB04-FF2A38909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46" y="529937"/>
            <a:ext cx="4047536" cy="18391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29B94E7-EFC5-AA4F-99C9-30B47506633B}"/>
              </a:ext>
            </a:extLst>
          </p:cNvPr>
          <p:cNvSpPr/>
          <p:nvPr/>
        </p:nvSpPr>
        <p:spPr>
          <a:xfrm>
            <a:off x="1904606" y="2828971"/>
            <a:ext cx="1934094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实践中应用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41D056-AF23-2047-80BB-7FD497F21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344" y="4320451"/>
            <a:ext cx="19265207" cy="83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09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F7F7E2-685C-4D45-986B-5155786DB7BE}"/>
              </a:ext>
            </a:extLst>
          </p:cNvPr>
          <p:cNvSpPr txBox="1"/>
          <p:nvPr/>
        </p:nvSpPr>
        <p:spPr>
          <a:xfrm>
            <a:off x="5218918" y="784514"/>
            <a:ext cx="916634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babel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BBD82290-2948-AE4E-AB04-FF2A38909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46" y="529937"/>
            <a:ext cx="4047536" cy="18391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5EE91E1-BC3E-D14C-90FC-8E3CB1C51BCA}"/>
              </a:ext>
            </a:extLst>
          </p:cNvPr>
          <p:cNvSpPr txBox="1"/>
          <p:nvPr/>
        </p:nvSpPr>
        <p:spPr>
          <a:xfrm>
            <a:off x="5994396" y="7822735"/>
            <a:ext cx="1359077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babel-plugin-component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源码分析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31431F2-1505-374E-BEFE-F6815EE92C57}"/>
              </a:ext>
            </a:extLst>
          </p:cNvPr>
          <p:cNvGrpSpPr/>
          <p:nvPr/>
        </p:nvGrpSpPr>
        <p:grpSpPr>
          <a:xfrm>
            <a:off x="8406370" y="3516265"/>
            <a:ext cx="7571260" cy="2946319"/>
            <a:chOff x="5394911" y="6811938"/>
            <a:chExt cx="7571260" cy="294631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0FB73FE-3E8D-B442-BEC8-FAF4F8FE67C4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4" name="图形 13">
                <a:extLst>
                  <a:ext uri="{FF2B5EF4-FFF2-40B4-BE49-F238E27FC236}">
                    <a16:creationId xmlns:a16="http://schemas.microsoft.com/office/drawing/2014/main" id="{02D75E9E-C041-924A-AA89-CC6F88CB96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434F84DD-8AD4-5842-952F-0823428037CA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9600" dirty="0">
                    <a:solidFill>
                      <a:schemeClr val="bg1"/>
                    </a:solidFill>
                  </a:rPr>
                  <a:t>练习</a:t>
                </a:r>
              </a:p>
            </p:txBody>
          </p:sp>
        </p:grp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040B427E-08AA-844F-BEA3-65104039CD91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0878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F7F7E2-685C-4D45-986B-5155786DB7BE}"/>
              </a:ext>
            </a:extLst>
          </p:cNvPr>
          <p:cNvSpPr txBox="1"/>
          <p:nvPr/>
        </p:nvSpPr>
        <p:spPr>
          <a:xfrm>
            <a:off x="1603848" y="954635"/>
            <a:ext cx="916634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Tree-Shaking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20CCCB0-11E0-EB4B-87F8-A4A5F0554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161" y="3132158"/>
            <a:ext cx="13242580" cy="745168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652881D-3E90-7749-BD03-C4D8FBE048EE}"/>
              </a:ext>
            </a:extLst>
          </p:cNvPr>
          <p:cNvSpPr txBox="1"/>
          <p:nvPr/>
        </p:nvSpPr>
        <p:spPr>
          <a:xfrm>
            <a:off x="5876394" y="11493021"/>
            <a:ext cx="121921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去掉用不到的多余代码</a:t>
            </a:r>
            <a:endParaRPr lang="en-US" altLang="zh-CN" sz="5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8963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F7F7E2-685C-4D45-986B-5155786DB7BE}"/>
              </a:ext>
            </a:extLst>
          </p:cNvPr>
          <p:cNvSpPr txBox="1"/>
          <p:nvPr/>
        </p:nvSpPr>
        <p:spPr>
          <a:xfrm>
            <a:off x="1603848" y="954635"/>
            <a:ext cx="916634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Tree-Shaking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BAEABE-C065-C542-89E3-11364D47B52D}"/>
              </a:ext>
            </a:extLst>
          </p:cNvPr>
          <p:cNvSpPr/>
          <p:nvPr/>
        </p:nvSpPr>
        <p:spPr>
          <a:xfrm>
            <a:off x="2525837" y="6982899"/>
            <a:ext cx="822533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5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代码不会被执行，不可到达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1A7C654-A464-9641-952C-6C14D8CEC2B3}"/>
              </a:ext>
            </a:extLst>
          </p:cNvPr>
          <p:cNvSpPr/>
          <p:nvPr/>
        </p:nvSpPr>
        <p:spPr>
          <a:xfrm>
            <a:off x="2544863" y="8231155"/>
            <a:ext cx="822533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5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代码执行的结果不会被用到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37EC207-6532-2C4F-96E0-150659721B92}"/>
              </a:ext>
            </a:extLst>
          </p:cNvPr>
          <p:cNvSpPr/>
          <p:nvPr/>
        </p:nvSpPr>
        <p:spPr>
          <a:xfrm>
            <a:off x="2503813" y="9479411"/>
            <a:ext cx="1014893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5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代码只会影响死变量（只写不读）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13ACDA-754E-7742-B765-37BD843B7C33}"/>
              </a:ext>
            </a:extLst>
          </p:cNvPr>
          <p:cNvSpPr txBox="1"/>
          <p:nvPr/>
        </p:nvSpPr>
        <p:spPr>
          <a:xfrm>
            <a:off x="1987228" y="5640967"/>
            <a:ext cx="50940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Dead Code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EBE9E73F-EB40-4E46-884C-132316DC9F75}"/>
              </a:ext>
            </a:extLst>
          </p:cNvPr>
          <p:cNvSpPr/>
          <p:nvPr/>
        </p:nvSpPr>
        <p:spPr>
          <a:xfrm>
            <a:off x="1603849" y="3374815"/>
            <a:ext cx="11048896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Dead Code Elimination</a:t>
            </a:r>
          </a:p>
        </p:txBody>
      </p:sp>
    </p:spTree>
    <p:extLst>
      <p:ext uri="{BB962C8B-B14F-4D97-AF65-F5344CB8AC3E}">
        <p14:creationId xmlns:p14="http://schemas.microsoft.com/office/powerpoint/2010/main" val="69891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F7F7E2-685C-4D45-986B-5155786DB7BE}"/>
              </a:ext>
            </a:extLst>
          </p:cNvPr>
          <p:cNvSpPr txBox="1"/>
          <p:nvPr/>
        </p:nvSpPr>
        <p:spPr>
          <a:xfrm>
            <a:off x="1603848" y="954635"/>
            <a:ext cx="916634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Tree-Shaking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63BA90-4802-DB40-94F6-99445634B199}"/>
              </a:ext>
            </a:extLst>
          </p:cNvPr>
          <p:cNvSpPr/>
          <p:nvPr/>
        </p:nvSpPr>
        <p:spPr>
          <a:xfrm>
            <a:off x="1603848" y="8965743"/>
            <a:ext cx="2030613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可以进行可靠的静态分析</a:t>
            </a:r>
            <a:r>
              <a:rPr lang="en-US" altLang="zh-CN" sz="5000" b="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, </a:t>
            </a:r>
            <a:r>
              <a:rPr lang="zh-CN" altLang="en-US" sz="5000" b="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然后进行消除</a:t>
            </a:r>
            <a:endParaRPr lang="en-US" altLang="zh-CN" sz="5000" b="0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 Light" charset="-122"/>
            </a:endParaRPr>
          </a:p>
          <a:p>
            <a:pPr algn="l"/>
            <a:r>
              <a:rPr lang="en" altLang="zh-CN" sz="5000" b="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ES6</a:t>
            </a:r>
            <a:r>
              <a:rPr lang="zh-CN" altLang="en-US" sz="5000" b="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的模块引入是静态分析的，故而可以在编译时正确判断到底加载了什么代码。</a:t>
            </a:r>
          </a:p>
          <a:p>
            <a:pPr algn="l"/>
            <a:r>
              <a:rPr lang="zh-CN" altLang="en-US" sz="5000" b="0" dirty="0">
                <a:solidFill>
                  <a:schemeClr val="bg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分析程序流，判断哪些变量未被使用、引用，进而删除此代码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74A1C98-A7EF-9C40-A359-6E9ADD3ED695}"/>
              </a:ext>
            </a:extLst>
          </p:cNvPr>
          <p:cNvSpPr/>
          <p:nvPr/>
        </p:nvSpPr>
        <p:spPr>
          <a:xfrm>
            <a:off x="1603848" y="2804374"/>
            <a:ext cx="72219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ES6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 </a:t>
            </a:r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module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 特点：</a:t>
            </a:r>
            <a:endParaRPr lang="zh-CN" altLang="en-US" sz="6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9F73F5-DB2D-1B4D-9698-78D38B40B56C}"/>
              </a:ext>
            </a:extLst>
          </p:cNvPr>
          <p:cNvSpPr/>
          <p:nvPr/>
        </p:nvSpPr>
        <p:spPr>
          <a:xfrm>
            <a:off x="1607952" y="4531493"/>
            <a:ext cx="108513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只能作为模块顶层的语句出现</a:t>
            </a:r>
            <a:endParaRPr lang="zh-CN" altLang="en-US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4227CC4-7C56-1B4D-BF5A-6926DF679935}"/>
              </a:ext>
            </a:extLst>
          </p:cNvPr>
          <p:cNvSpPr/>
          <p:nvPr/>
        </p:nvSpPr>
        <p:spPr>
          <a:xfrm>
            <a:off x="1603848" y="5644113"/>
            <a:ext cx="1051647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import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的模块名只能是字符串常量</a:t>
            </a:r>
            <a:endParaRPr lang="zh-CN" altLang="en-US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D237EB-7A16-F944-9FF1-97E5016C0D78}"/>
              </a:ext>
            </a:extLst>
          </p:cNvPr>
          <p:cNvSpPr/>
          <p:nvPr/>
        </p:nvSpPr>
        <p:spPr>
          <a:xfrm>
            <a:off x="1603848" y="6748618"/>
            <a:ext cx="1178864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import binding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是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immutable 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的</a:t>
            </a:r>
            <a:endParaRPr lang="zh-CN" altLang="en-US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74A1C98-A7EF-9C40-A359-6E9ADD3ED695}"/>
              </a:ext>
            </a:extLst>
          </p:cNvPr>
          <p:cNvSpPr/>
          <p:nvPr/>
        </p:nvSpPr>
        <p:spPr>
          <a:xfrm>
            <a:off x="1008425" y="952874"/>
            <a:ext cx="72219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Side-effect 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副作用</a:t>
            </a:r>
            <a:endParaRPr lang="zh-CN" altLang="en-US" sz="6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9F73F5-DB2D-1B4D-9698-78D38B40B56C}"/>
              </a:ext>
            </a:extLst>
          </p:cNvPr>
          <p:cNvSpPr/>
          <p:nvPr/>
        </p:nvSpPr>
        <p:spPr>
          <a:xfrm>
            <a:off x="1880295" y="3735352"/>
            <a:ext cx="1847042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在函数式编程的中，如下的行为是称之为副作用</a:t>
            </a:r>
            <a:endParaRPr lang="zh-CN" altLang="en-US" sz="5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D237EB-7A16-F944-9FF1-97E5016C0D78}"/>
              </a:ext>
            </a:extLst>
          </p:cNvPr>
          <p:cNvSpPr/>
          <p:nvPr/>
        </p:nvSpPr>
        <p:spPr>
          <a:xfrm>
            <a:off x="2395870" y="5785352"/>
            <a:ext cx="14382307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修改一个变量</a:t>
            </a:r>
            <a:endParaRPr lang="en-US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 Light" charset="-122"/>
            </a:endParaRP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修改一个对象的字段值</a:t>
            </a: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抛出异常</a:t>
            </a: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在控制台显示信息、从控制台接收输入</a:t>
            </a: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在屏幕上显示（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GUI</a:t>
            </a:r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" altLang="zh-CN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读写文件、网络、数据库。</a:t>
            </a:r>
          </a:p>
        </p:txBody>
      </p:sp>
    </p:spTree>
    <p:extLst>
      <p:ext uri="{BB962C8B-B14F-4D97-AF65-F5344CB8AC3E}">
        <p14:creationId xmlns:p14="http://schemas.microsoft.com/office/powerpoint/2010/main" val="182402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83E335F2-D100-3043-9CFE-991B2010D204}"/>
              </a:ext>
            </a:extLst>
          </p:cNvPr>
          <p:cNvSpPr txBox="1"/>
          <p:nvPr/>
        </p:nvSpPr>
        <p:spPr>
          <a:xfrm>
            <a:off x="1227414" y="1699891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Git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与工作流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7507F35E-5BD6-164C-A4C7-4CEB43EF37BE}"/>
              </a:ext>
            </a:extLst>
          </p:cNvPr>
          <p:cNvSpPr/>
          <p:nvPr/>
        </p:nvSpPr>
        <p:spPr>
          <a:xfrm>
            <a:off x="9054616" y="1532873"/>
            <a:ext cx="5167224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功能场景实战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96934876-BCF5-534F-92DA-70CE842977AF}"/>
              </a:ext>
            </a:extLst>
          </p:cNvPr>
          <p:cNvSpPr/>
          <p:nvPr/>
        </p:nvSpPr>
        <p:spPr>
          <a:xfrm>
            <a:off x="14610492" y="1532874"/>
            <a:ext cx="5332209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ADBF0C-DFE1-2347-881A-86D8027B0ED5}"/>
              </a:ext>
            </a:extLst>
          </p:cNvPr>
          <p:cNvSpPr txBox="1"/>
          <p:nvPr/>
        </p:nvSpPr>
        <p:spPr>
          <a:xfrm>
            <a:off x="1227414" y="3938621"/>
            <a:ext cx="680845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前端构建实战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E965279-C6BB-6C48-A836-374BEC69DEFE}"/>
              </a:ext>
            </a:extLst>
          </p:cNvPr>
          <p:cNvSpPr/>
          <p:nvPr/>
        </p:nvSpPr>
        <p:spPr>
          <a:xfrm>
            <a:off x="9054616" y="3938622"/>
            <a:ext cx="10888085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基础与性能优化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CDB1696C-BCCB-2D4A-8031-F372DA89B63A}"/>
              </a:ext>
            </a:extLst>
          </p:cNvPr>
          <p:cNvSpPr/>
          <p:nvPr/>
        </p:nvSpPr>
        <p:spPr>
          <a:xfrm>
            <a:off x="9054613" y="5036882"/>
            <a:ext cx="10888084" cy="91440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模块规范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DB1575A0-92AD-D744-9511-690E035C6D32}"/>
              </a:ext>
            </a:extLst>
          </p:cNvPr>
          <p:cNvSpPr/>
          <p:nvPr/>
        </p:nvSpPr>
        <p:spPr>
          <a:xfrm>
            <a:off x="9054610" y="9486651"/>
            <a:ext cx="10888085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Lerna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在项目中应用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5F9F2C10-1F6F-9141-A95B-840BF4ACCA69}"/>
              </a:ext>
            </a:extLst>
          </p:cNvPr>
          <p:cNvSpPr/>
          <p:nvPr/>
        </p:nvSpPr>
        <p:spPr>
          <a:xfrm>
            <a:off x="9054616" y="2631134"/>
            <a:ext cx="5167224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Eslint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与代码规范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A76FF453-12CC-404F-A04E-BEEB568E65B0}"/>
              </a:ext>
            </a:extLst>
          </p:cNvPr>
          <p:cNvSpPr/>
          <p:nvPr/>
        </p:nvSpPr>
        <p:spPr>
          <a:xfrm>
            <a:off x="14610492" y="2614291"/>
            <a:ext cx="5332209" cy="89972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持续集成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0389AF5E-9B1C-084B-A0EE-24F8DFD8D6B9}"/>
              </a:ext>
            </a:extLst>
          </p:cNvPr>
          <p:cNvSpPr/>
          <p:nvPr/>
        </p:nvSpPr>
        <p:spPr>
          <a:xfrm>
            <a:off x="9054613" y="6161093"/>
            <a:ext cx="10888084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TreeShaking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8E2A1837-9F31-3349-96E3-59F4E653F7C5}"/>
              </a:ext>
            </a:extLst>
          </p:cNvPr>
          <p:cNvSpPr/>
          <p:nvPr/>
        </p:nvSpPr>
        <p:spPr>
          <a:xfrm>
            <a:off x="9054613" y="7285303"/>
            <a:ext cx="10888083" cy="91440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插件开发实战</a:t>
            </a: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775C541C-B39D-7142-B39D-D723F61BEEC9}"/>
              </a:ext>
            </a:extLst>
          </p:cNvPr>
          <p:cNvSpPr/>
          <p:nvPr/>
        </p:nvSpPr>
        <p:spPr>
          <a:xfrm>
            <a:off x="9054612" y="8419912"/>
            <a:ext cx="10888083" cy="91440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Babel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基础与插件开发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5D69F9-2B69-3D42-8EA0-BA44FC3DA5EF}"/>
              </a:ext>
            </a:extLst>
          </p:cNvPr>
          <p:cNvSpPr txBox="1"/>
          <p:nvPr/>
        </p:nvSpPr>
        <p:spPr>
          <a:xfrm>
            <a:off x="1227414" y="10646645"/>
            <a:ext cx="6808455" cy="2043084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微前端应用及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原理解析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52BC1808-962A-9848-BC8B-BE925C9EDC64}"/>
              </a:ext>
            </a:extLst>
          </p:cNvPr>
          <p:cNvSpPr/>
          <p:nvPr/>
        </p:nvSpPr>
        <p:spPr>
          <a:xfrm>
            <a:off x="9054609" y="10723047"/>
            <a:ext cx="10888085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微前端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Single-spa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65F8E990-F33E-4B49-8822-B02B16BCE2D3}"/>
              </a:ext>
            </a:extLst>
          </p:cNvPr>
          <p:cNvSpPr/>
          <p:nvPr/>
        </p:nvSpPr>
        <p:spPr>
          <a:xfrm>
            <a:off x="9054610" y="11775325"/>
            <a:ext cx="10888084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微前端原理解析</a:t>
            </a:r>
          </a:p>
        </p:txBody>
      </p:sp>
    </p:spTree>
    <p:extLst>
      <p:ext uri="{BB962C8B-B14F-4D97-AF65-F5344CB8AC3E}">
        <p14:creationId xmlns:p14="http://schemas.microsoft.com/office/powerpoint/2010/main" val="3006315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74A1C98-A7EF-9C40-A359-6E9ADD3ED695}"/>
              </a:ext>
            </a:extLst>
          </p:cNvPr>
          <p:cNvSpPr/>
          <p:nvPr/>
        </p:nvSpPr>
        <p:spPr>
          <a:xfrm>
            <a:off x="1008425" y="952874"/>
            <a:ext cx="72219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Side-effect </a:t>
            </a:r>
            <a:r>
              <a:rPr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 Light" charset="-122"/>
              </a:rPr>
              <a:t>副作用</a:t>
            </a:r>
            <a:endParaRPr lang="zh-CN" altLang="en-US" sz="6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FC34A6-4122-BC41-9D5B-48EA45898B3A}"/>
              </a:ext>
            </a:extLst>
          </p:cNvPr>
          <p:cNvSpPr/>
          <p:nvPr/>
        </p:nvSpPr>
        <p:spPr>
          <a:xfrm>
            <a:off x="1453116" y="3366841"/>
            <a:ext cx="2147776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纯函数：相同的输入永远会得到相同的输出，而且没有任何可观察的副作用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65B5BE-E872-724B-88F4-D66FDCBACE98}"/>
              </a:ext>
            </a:extLst>
          </p:cNvPr>
          <p:cNvSpPr/>
          <p:nvPr/>
        </p:nvSpPr>
        <p:spPr>
          <a:xfrm>
            <a:off x="3788769" y="9212307"/>
            <a:ext cx="210826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优势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B62C40-F72F-F545-9489-F42829EE4F4F}"/>
              </a:ext>
            </a:extLst>
          </p:cNvPr>
          <p:cNvSpPr/>
          <p:nvPr/>
        </p:nvSpPr>
        <p:spPr>
          <a:xfrm>
            <a:off x="3777128" y="6027173"/>
            <a:ext cx="1587183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数组的 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 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 </a:t>
            </a: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splice 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分别是：纯函数和不纯的函数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 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返回数组中的指定部分，不会改变原数组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splice 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对数组进行操作返回该数组，会改变原数组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6CD322-6E52-E34E-A060-3B505EF26660}"/>
              </a:ext>
            </a:extLst>
          </p:cNvPr>
          <p:cNvSpPr/>
          <p:nvPr/>
        </p:nvSpPr>
        <p:spPr>
          <a:xfrm>
            <a:off x="1453116" y="11341667"/>
            <a:ext cx="2085211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无状态：函数式编程不会保留计算中间的结果，所以变量是不可改变的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2BA595EA-9918-2B44-A8BA-0D2D90925EF3}"/>
              </a:ext>
            </a:extLst>
          </p:cNvPr>
          <p:cNvSpPr/>
          <p:nvPr/>
        </p:nvSpPr>
        <p:spPr>
          <a:xfrm>
            <a:off x="3777128" y="4619618"/>
            <a:ext cx="4239821" cy="1164494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lodash</a:t>
            </a:r>
            <a:endParaRPr lang="en-US" altLang="zh-CN" sz="50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02FF8904-9F9A-6C4E-8DB2-F593E8E8E30B}"/>
              </a:ext>
            </a:extLst>
          </p:cNvPr>
          <p:cNvSpPr/>
          <p:nvPr/>
        </p:nvSpPr>
        <p:spPr>
          <a:xfrm>
            <a:off x="6110446" y="9082779"/>
            <a:ext cx="4239821" cy="1205890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可缓存</a:t>
            </a:r>
            <a:endParaRPr lang="en-US" altLang="zh-CN" sz="50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B9632D86-37F5-DD42-8978-5C11552E2089}"/>
              </a:ext>
            </a:extLst>
          </p:cNvPr>
          <p:cNvSpPr/>
          <p:nvPr/>
        </p:nvSpPr>
        <p:spPr>
          <a:xfrm>
            <a:off x="10792316" y="9082779"/>
            <a:ext cx="4239821" cy="1205890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可测试</a:t>
            </a:r>
            <a:endParaRPr lang="en-US" altLang="zh-CN" sz="50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555ADB6D-9035-5841-A194-088A6831EF50}"/>
              </a:ext>
            </a:extLst>
          </p:cNvPr>
          <p:cNvSpPr/>
          <p:nvPr/>
        </p:nvSpPr>
        <p:spPr>
          <a:xfrm>
            <a:off x="15474186" y="9082779"/>
            <a:ext cx="4239821" cy="1205890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并行处理</a:t>
            </a:r>
            <a:endParaRPr lang="en-US" altLang="zh-CN" sz="5000" b="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716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F7F7E2-685C-4D45-986B-5155786DB7BE}"/>
              </a:ext>
            </a:extLst>
          </p:cNvPr>
          <p:cNvSpPr txBox="1"/>
          <p:nvPr/>
        </p:nvSpPr>
        <p:spPr>
          <a:xfrm>
            <a:off x="1518788" y="563803"/>
            <a:ext cx="808074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Tree-Shaking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74A1C98-A7EF-9C40-A359-6E9ADD3ED695}"/>
              </a:ext>
            </a:extLst>
          </p:cNvPr>
          <p:cNvSpPr/>
          <p:nvPr/>
        </p:nvSpPr>
        <p:spPr>
          <a:xfrm>
            <a:off x="9599531" y="563803"/>
            <a:ext cx="100281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Dead Code Elimination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3030F8B9-DC27-604F-9888-E7B0B77C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774" y="1919666"/>
            <a:ext cx="16681279" cy="289649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4BF46DFF-36D1-5E46-BDD0-7E66C8AC1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774" y="5029200"/>
            <a:ext cx="16681279" cy="833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3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F7F7E2-685C-4D45-986B-5155786DB7BE}"/>
              </a:ext>
            </a:extLst>
          </p:cNvPr>
          <p:cNvSpPr txBox="1"/>
          <p:nvPr/>
        </p:nvSpPr>
        <p:spPr>
          <a:xfrm>
            <a:off x="1518788" y="563803"/>
            <a:ext cx="808074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Tree-Shaking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FB1FEA0-EEEF-7247-8241-341209EE7F6D}"/>
              </a:ext>
            </a:extLst>
          </p:cNvPr>
          <p:cNvSpPr/>
          <p:nvPr/>
        </p:nvSpPr>
        <p:spPr>
          <a:xfrm>
            <a:off x="3453720" y="5950279"/>
            <a:ext cx="161739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altLang="zh-CN" sz="60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Javascript</a:t>
            </a:r>
            <a:r>
              <a:rPr lang="zh-CN" altLang="en-US" sz="6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动态语言特性使得分析比较困难</a:t>
            </a:r>
            <a:endParaRPr lang="zh-CN" altLang="en-US" sz="6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6DBD96-7326-D543-BD15-C112B2841EBF}"/>
              </a:ext>
            </a:extLst>
          </p:cNvPr>
          <p:cNvSpPr/>
          <p:nvPr/>
        </p:nvSpPr>
        <p:spPr>
          <a:xfrm>
            <a:off x="3453720" y="7562243"/>
            <a:ext cx="110073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altLang="zh-CN" sz="6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Side</a:t>
            </a:r>
            <a:r>
              <a:rPr lang="zh-CN" altLang="en-US" sz="6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sz="6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Effect</a:t>
            </a:r>
            <a:r>
              <a:rPr lang="zh-CN" altLang="en-US" sz="6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广泛存在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335C9E-DDE2-8540-8DDD-08DDC52039D4}"/>
              </a:ext>
            </a:extLst>
          </p:cNvPr>
          <p:cNvSpPr/>
          <p:nvPr/>
        </p:nvSpPr>
        <p:spPr>
          <a:xfrm>
            <a:off x="3453720" y="4520223"/>
            <a:ext cx="176310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altLang="zh-CN" sz="6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Rollup</a:t>
            </a:r>
            <a:r>
              <a:rPr lang="zh-CN" altLang="en-US" sz="6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只处理函数和</a:t>
            </a:r>
            <a:r>
              <a:rPr lang="en-US" altLang="zh-CN" sz="6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import</a:t>
            </a:r>
            <a:r>
              <a:rPr lang="zh-CN" altLang="en-US" sz="6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／</a:t>
            </a:r>
            <a:r>
              <a:rPr lang="en-US" altLang="zh-CN" sz="6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export</a:t>
            </a:r>
            <a:r>
              <a:rPr lang="zh-CN" altLang="en-US" sz="6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变量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47408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F7F7E2-685C-4D45-986B-5155786DB7BE}"/>
              </a:ext>
            </a:extLst>
          </p:cNvPr>
          <p:cNvSpPr txBox="1"/>
          <p:nvPr/>
        </p:nvSpPr>
        <p:spPr>
          <a:xfrm>
            <a:off x="1518788" y="563803"/>
            <a:ext cx="808074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Tree-Shaking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AEAE66-9B66-944A-B236-396785D1A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2231982"/>
            <a:ext cx="17881600" cy="105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F7F7E2-685C-4D45-986B-5155786DB7BE}"/>
              </a:ext>
            </a:extLst>
          </p:cNvPr>
          <p:cNvSpPr txBox="1"/>
          <p:nvPr/>
        </p:nvSpPr>
        <p:spPr>
          <a:xfrm>
            <a:off x="1518788" y="563803"/>
            <a:ext cx="808074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Tree-Shaking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97A248-4A02-CE49-ABEB-E0E2E2872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2231982"/>
            <a:ext cx="18415000" cy="1055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72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F7F7E2-685C-4D45-986B-5155786DB7BE}"/>
              </a:ext>
            </a:extLst>
          </p:cNvPr>
          <p:cNvSpPr txBox="1"/>
          <p:nvPr/>
        </p:nvSpPr>
        <p:spPr>
          <a:xfrm>
            <a:off x="5218918" y="784514"/>
            <a:ext cx="916634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babel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BBD82290-2948-AE4E-AB04-FF2A38909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946" y="529937"/>
            <a:ext cx="4047536" cy="183919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031431F2-1505-374E-BEFE-F6815EE92C57}"/>
              </a:ext>
            </a:extLst>
          </p:cNvPr>
          <p:cNvGrpSpPr/>
          <p:nvPr/>
        </p:nvGrpSpPr>
        <p:grpSpPr>
          <a:xfrm>
            <a:off x="8406370" y="3516265"/>
            <a:ext cx="7571260" cy="2946319"/>
            <a:chOff x="5394911" y="6811938"/>
            <a:chExt cx="7571260" cy="294631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0FB73FE-3E8D-B442-BEC8-FAF4F8FE67C4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4" name="图形 13">
                <a:extLst>
                  <a:ext uri="{FF2B5EF4-FFF2-40B4-BE49-F238E27FC236}">
                    <a16:creationId xmlns:a16="http://schemas.microsoft.com/office/drawing/2014/main" id="{02D75E9E-C041-924A-AA89-CC6F88CB96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434F84DD-8AD4-5842-952F-0823428037CA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9600" dirty="0">
                    <a:solidFill>
                      <a:schemeClr val="bg1"/>
                    </a:solidFill>
                  </a:rPr>
                  <a:t>练习</a:t>
                </a:r>
              </a:p>
            </p:txBody>
          </p:sp>
        </p:grpSp>
        <p:sp>
          <p:nvSpPr>
            <p:cNvPr id="13" name="梯形 12">
              <a:extLst>
                <a:ext uri="{FF2B5EF4-FFF2-40B4-BE49-F238E27FC236}">
                  <a16:creationId xmlns:a16="http://schemas.microsoft.com/office/drawing/2014/main" id="{040B427E-08AA-844F-BEA3-65104039CD91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8128E77B-2200-624A-8CD0-DCFECCB358D5}"/>
              </a:ext>
            </a:extLst>
          </p:cNvPr>
          <p:cNvSpPr/>
          <p:nvPr/>
        </p:nvSpPr>
        <p:spPr>
          <a:xfrm>
            <a:off x="7177914" y="7985974"/>
            <a:ext cx="100281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Tree-shaking</a:t>
            </a:r>
          </a:p>
        </p:txBody>
      </p:sp>
    </p:spTree>
    <p:extLst>
      <p:ext uri="{BB962C8B-B14F-4D97-AF65-F5344CB8AC3E}">
        <p14:creationId xmlns:p14="http://schemas.microsoft.com/office/powerpoint/2010/main" val="123982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44829040-C6A2-624E-9772-B02F9081D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5300" y="2409388"/>
            <a:ext cx="4965700" cy="670921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CF7F7E2-685C-4D45-986B-5155786DB7BE}"/>
              </a:ext>
            </a:extLst>
          </p:cNvPr>
          <p:cNvSpPr txBox="1"/>
          <p:nvPr/>
        </p:nvSpPr>
        <p:spPr>
          <a:xfrm>
            <a:off x="7608827" y="9943282"/>
            <a:ext cx="916634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微前端</a:t>
            </a:r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single-spa</a:t>
            </a:r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0918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1913665" y="1321467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653DE2-8B01-5E4A-A076-0B3C0BFCE332}"/>
              </a:ext>
            </a:extLst>
          </p:cNvPr>
          <p:cNvSpPr/>
          <p:nvPr/>
        </p:nvSpPr>
        <p:spPr>
          <a:xfrm>
            <a:off x="12750341" y="1492319"/>
            <a:ext cx="105673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https://www.cnblogs.com/zhuanzhuanfe/p/7644846.html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4EA9B54-BC5D-3743-B40C-3042C0D029B5}"/>
              </a:ext>
            </a:extLst>
          </p:cNvPr>
          <p:cNvSpPr/>
          <p:nvPr/>
        </p:nvSpPr>
        <p:spPr>
          <a:xfrm>
            <a:off x="12750341" y="762671"/>
            <a:ext cx="79031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https://www.jianshu.com/p/785c2ca5a886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A0392A8-BD88-4C45-8062-1DC9C7011F42}"/>
              </a:ext>
            </a:extLst>
          </p:cNvPr>
          <p:cNvSpPr/>
          <p:nvPr/>
        </p:nvSpPr>
        <p:spPr>
          <a:xfrm>
            <a:off x="2741914" y="1999461"/>
            <a:ext cx="768012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超大型系统开发痛点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25B78D-573D-F040-82AC-5FA51188D3F1}"/>
              </a:ext>
            </a:extLst>
          </p:cNvPr>
          <p:cNvSpPr txBox="1"/>
          <p:nvPr/>
        </p:nvSpPr>
        <p:spPr>
          <a:xfrm>
            <a:off x="3216476" y="4614291"/>
            <a:ext cx="6731000" cy="126941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Wingdings" pitchFamily="2" charset="2"/>
              <a:buChar char="n"/>
            </a:pP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模块之间耦合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C8C4298-D329-0C4B-83A4-C2218EDAD60D}"/>
              </a:ext>
            </a:extLst>
          </p:cNvPr>
          <p:cNvSpPr txBox="1"/>
          <p:nvPr/>
        </p:nvSpPr>
        <p:spPr>
          <a:xfrm>
            <a:off x="3216476" y="6129171"/>
            <a:ext cx="6731000" cy="126941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Wingdings" pitchFamily="2" charset="2"/>
              <a:buChar char="n"/>
            </a:pP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模块上线影响范围大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0354C3-E6FA-7B4C-B1B1-4C8410EBE309}"/>
              </a:ext>
            </a:extLst>
          </p:cNvPr>
          <p:cNvSpPr txBox="1"/>
          <p:nvPr/>
        </p:nvSpPr>
        <p:spPr>
          <a:xfrm>
            <a:off x="3216476" y="7644051"/>
            <a:ext cx="6731000" cy="126941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Wingdings" pitchFamily="2" charset="2"/>
              <a:buChar char="n"/>
            </a:pP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代码合并难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5AD9A40-6F56-9940-9F9E-E4552D891EB5}"/>
              </a:ext>
            </a:extLst>
          </p:cNvPr>
          <p:cNvSpPr txBox="1"/>
          <p:nvPr/>
        </p:nvSpPr>
        <p:spPr>
          <a:xfrm>
            <a:off x="3216476" y="9158931"/>
            <a:ext cx="6731000" cy="126941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Wingdings" pitchFamily="2" charset="2"/>
              <a:buChar char="n"/>
            </a:pP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不能并行迭代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7878A8A-8334-D64C-A5E6-841B7EABFD23}"/>
              </a:ext>
            </a:extLst>
          </p:cNvPr>
          <p:cNvSpPr txBox="1"/>
          <p:nvPr/>
        </p:nvSpPr>
        <p:spPr>
          <a:xfrm>
            <a:off x="3216476" y="10673811"/>
            <a:ext cx="6731000" cy="126941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Wingdings" pitchFamily="2" charset="2"/>
              <a:buChar char="n"/>
            </a:pP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沟通成本高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593AC73-D52B-A542-A83A-2E51E2E24C55}"/>
              </a:ext>
            </a:extLst>
          </p:cNvPr>
          <p:cNvSpPr txBox="1"/>
          <p:nvPr/>
        </p:nvSpPr>
        <p:spPr>
          <a:xfrm>
            <a:off x="14376396" y="7948556"/>
            <a:ext cx="6731000" cy="126941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BE8C972F-EE65-974C-9DA1-7955053B1A53}"/>
              </a:ext>
            </a:extLst>
          </p:cNvPr>
          <p:cNvSpPr/>
          <p:nvPr/>
        </p:nvSpPr>
        <p:spPr>
          <a:xfrm>
            <a:off x="14376396" y="6129171"/>
            <a:ext cx="7903126" cy="126941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主模块与子模块分离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6C68E3F7-0305-7A45-BE9B-C71AAE157860}"/>
              </a:ext>
            </a:extLst>
          </p:cNvPr>
          <p:cNvSpPr/>
          <p:nvPr/>
        </p:nvSpPr>
        <p:spPr>
          <a:xfrm>
            <a:off x="14376396" y="10477181"/>
            <a:ext cx="7903126" cy="126941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独立运行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18A45B1E-FC07-174C-B551-6680CA952931}"/>
              </a:ext>
            </a:extLst>
          </p:cNvPr>
          <p:cNvSpPr/>
          <p:nvPr/>
        </p:nvSpPr>
        <p:spPr>
          <a:xfrm>
            <a:off x="14376396" y="7574231"/>
            <a:ext cx="7903126" cy="126941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独立开发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FFE0CDB1-F596-BE45-AB7E-5C3F104904A5}"/>
              </a:ext>
            </a:extLst>
          </p:cNvPr>
          <p:cNvSpPr/>
          <p:nvPr/>
        </p:nvSpPr>
        <p:spPr>
          <a:xfrm>
            <a:off x="14376396" y="9025706"/>
            <a:ext cx="7903126" cy="126941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独立部署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7C89039-F026-5247-858B-AF2563840D24}"/>
              </a:ext>
            </a:extLst>
          </p:cNvPr>
          <p:cNvSpPr txBox="1"/>
          <p:nvPr/>
        </p:nvSpPr>
        <p:spPr>
          <a:xfrm>
            <a:off x="14376396" y="4684111"/>
            <a:ext cx="5791204" cy="126941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Wingdings" pitchFamily="2" charset="2"/>
              <a:buChar char="n"/>
            </a:pP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解决方案</a:t>
            </a:r>
          </a:p>
        </p:txBody>
      </p:sp>
    </p:spTree>
    <p:extLst>
      <p:ext uri="{BB962C8B-B14F-4D97-AF65-F5344CB8AC3E}">
        <p14:creationId xmlns:p14="http://schemas.microsoft.com/office/powerpoint/2010/main" val="828808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586771-721D-CA43-BBFA-B7061ADF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584" y="1777999"/>
            <a:ext cx="14544015" cy="1058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17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D8994B06-FA0B-3846-8E25-3DB2BE0CDB0F}"/>
              </a:ext>
            </a:extLst>
          </p:cNvPr>
          <p:cNvSpPr/>
          <p:nvPr/>
        </p:nvSpPr>
        <p:spPr>
          <a:xfrm>
            <a:off x="9136565" y="4076424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公共资源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221BF36A-FCDE-2A43-9508-34D486ED7E87}"/>
              </a:ext>
            </a:extLst>
          </p:cNvPr>
          <p:cNvSpPr/>
          <p:nvPr/>
        </p:nvSpPr>
        <p:spPr>
          <a:xfrm>
            <a:off x="4397297" y="1931458"/>
            <a:ext cx="14805104" cy="1355107"/>
          </a:xfrm>
          <a:prstGeom prst="roundRect">
            <a:avLst>
              <a:gd name="adj" fmla="val 4238"/>
            </a:avLst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5363FC86-FD67-C141-81CC-638FA7E8C555}"/>
              </a:ext>
            </a:extLst>
          </p:cNvPr>
          <p:cNvSpPr/>
          <p:nvPr/>
        </p:nvSpPr>
        <p:spPr>
          <a:xfrm>
            <a:off x="9136565" y="7556122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公共组件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F80627CA-D882-7647-95DB-DDB19BE3E389}"/>
              </a:ext>
            </a:extLst>
          </p:cNvPr>
          <p:cNvSpPr/>
          <p:nvPr/>
        </p:nvSpPr>
        <p:spPr>
          <a:xfrm>
            <a:off x="17018001" y="7461273"/>
            <a:ext cx="218440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子应用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A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E15FBE62-3F40-5D4C-AB5D-DF95A2723C8B}"/>
              </a:ext>
            </a:extLst>
          </p:cNvPr>
          <p:cNvSpPr/>
          <p:nvPr/>
        </p:nvSpPr>
        <p:spPr>
          <a:xfrm>
            <a:off x="17018001" y="8716794"/>
            <a:ext cx="218440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子应用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B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738E68F-38E7-144C-BA3E-57989E8E8335}"/>
              </a:ext>
            </a:extLst>
          </p:cNvPr>
          <p:cNvSpPr/>
          <p:nvPr/>
        </p:nvSpPr>
        <p:spPr>
          <a:xfrm>
            <a:off x="17018001" y="9972315"/>
            <a:ext cx="218440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子应用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C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9CD0DC2F-FA0C-394A-960C-2738AA009D74}"/>
              </a:ext>
            </a:extLst>
          </p:cNvPr>
          <p:cNvSpPr/>
          <p:nvPr/>
        </p:nvSpPr>
        <p:spPr>
          <a:xfrm>
            <a:off x="17018001" y="11175493"/>
            <a:ext cx="218440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子应用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D</a:t>
            </a:r>
            <a:endParaRPr kumimoji="1"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Neue Medium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D245638C-D9A8-7841-AE46-C08DC2CD7CCD}"/>
              </a:ext>
            </a:extLst>
          </p:cNvPr>
          <p:cNvSpPr/>
          <p:nvPr/>
        </p:nvSpPr>
        <p:spPr>
          <a:xfrm>
            <a:off x="4397297" y="6017030"/>
            <a:ext cx="315369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header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43A7A6B9-980A-3D4D-A88E-EDBEE1B1DBD6}"/>
              </a:ext>
            </a:extLst>
          </p:cNvPr>
          <p:cNvSpPr/>
          <p:nvPr/>
        </p:nvSpPr>
        <p:spPr>
          <a:xfrm>
            <a:off x="4397297" y="7575337"/>
            <a:ext cx="315369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footer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0344FB5A-188C-5843-A9F8-A6334310B0E5}"/>
              </a:ext>
            </a:extLst>
          </p:cNvPr>
          <p:cNvSpPr/>
          <p:nvPr/>
        </p:nvSpPr>
        <p:spPr>
          <a:xfrm>
            <a:off x="4397297" y="9133596"/>
            <a:ext cx="315369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menu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E4EC9DB3-32E0-7F4C-B4CE-884B6510A1E4}"/>
              </a:ext>
            </a:extLst>
          </p:cNvPr>
          <p:cNvSpPr/>
          <p:nvPr/>
        </p:nvSpPr>
        <p:spPr>
          <a:xfrm>
            <a:off x="4397297" y="4076423"/>
            <a:ext cx="3153694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公共库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C3B427B-BA59-B24B-A550-99E346EBC5F9}"/>
              </a:ext>
            </a:extLst>
          </p:cNvPr>
          <p:cNvCxnSpPr>
            <a:cxnSpLocks/>
            <a:stCxn id="11" idx="1"/>
            <a:endCxn id="24" idx="3"/>
          </p:cNvCxnSpPr>
          <p:nvPr/>
        </p:nvCxnSpPr>
        <p:spPr>
          <a:xfrm flipH="1" flipV="1">
            <a:off x="7550991" y="4753977"/>
            <a:ext cx="1585574" cy="1"/>
          </a:xfrm>
          <a:prstGeom prst="straightConnector1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曲线连接符 28">
            <a:extLst>
              <a:ext uri="{FF2B5EF4-FFF2-40B4-BE49-F238E27FC236}">
                <a16:creationId xmlns:a16="http://schemas.microsoft.com/office/drawing/2014/main" id="{B2EAA008-B11F-4D4D-87EB-0A9A2DE281BD}"/>
              </a:ext>
            </a:extLst>
          </p:cNvPr>
          <p:cNvCxnSpPr>
            <a:stCxn id="16" idx="1"/>
            <a:endCxn id="23" idx="3"/>
          </p:cNvCxnSpPr>
          <p:nvPr/>
        </p:nvCxnSpPr>
        <p:spPr>
          <a:xfrm rot="10800000" flipV="1">
            <a:off x="7550991" y="8233676"/>
            <a:ext cx="1585574" cy="1577474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曲线连接符 30">
            <a:extLst>
              <a:ext uri="{FF2B5EF4-FFF2-40B4-BE49-F238E27FC236}">
                <a16:creationId xmlns:a16="http://schemas.microsoft.com/office/drawing/2014/main" id="{C2B41616-3D7A-A04F-A382-EDDE98451CC0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7550991" y="6694584"/>
            <a:ext cx="1585574" cy="1539092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曲线连接符 32">
            <a:extLst>
              <a:ext uri="{FF2B5EF4-FFF2-40B4-BE49-F238E27FC236}">
                <a16:creationId xmlns:a16="http://schemas.microsoft.com/office/drawing/2014/main" id="{D209AA0D-5E0E-114D-8E21-35D95009B7E5}"/>
              </a:ext>
            </a:extLst>
          </p:cNvPr>
          <p:cNvCxnSpPr>
            <a:stCxn id="16" idx="1"/>
            <a:endCxn id="22" idx="3"/>
          </p:cNvCxnSpPr>
          <p:nvPr/>
        </p:nvCxnSpPr>
        <p:spPr>
          <a:xfrm rot="10800000" flipV="1">
            <a:off x="7550991" y="8233675"/>
            <a:ext cx="1585574" cy="19215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CC1D8A53-814A-1A43-8AD9-B9ABE5D12C61}"/>
              </a:ext>
            </a:extLst>
          </p:cNvPr>
          <p:cNvSpPr/>
          <p:nvPr/>
        </p:nvSpPr>
        <p:spPr>
          <a:xfrm>
            <a:off x="9136565" y="9278505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iframe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6" name="曲线连接符 35">
            <a:extLst>
              <a:ext uri="{FF2B5EF4-FFF2-40B4-BE49-F238E27FC236}">
                <a16:creationId xmlns:a16="http://schemas.microsoft.com/office/drawing/2014/main" id="{EE6FB1D3-78AD-0D40-BB52-8238B6D1B1F0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 flipV="1">
            <a:off x="13875834" y="7989593"/>
            <a:ext cx="3142167" cy="1966466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曲线连接符 37">
            <a:extLst>
              <a:ext uri="{FF2B5EF4-FFF2-40B4-BE49-F238E27FC236}">
                <a16:creationId xmlns:a16="http://schemas.microsoft.com/office/drawing/2014/main" id="{E16AA015-6B75-434D-B56C-E40142FA92F9}"/>
              </a:ext>
            </a:extLst>
          </p:cNvPr>
          <p:cNvCxnSpPr>
            <a:stCxn id="34" idx="3"/>
            <a:endCxn id="20" idx="1"/>
          </p:cNvCxnSpPr>
          <p:nvPr/>
        </p:nvCxnSpPr>
        <p:spPr>
          <a:xfrm>
            <a:off x="13875834" y="9956059"/>
            <a:ext cx="3142167" cy="1747754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id="{C1BF91AD-70EE-4F4B-B195-109FC41569D6}"/>
              </a:ext>
            </a:extLst>
          </p:cNvPr>
          <p:cNvCxnSpPr>
            <a:stCxn id="34" idx="3"/>
            <a:endCxn id="18" idx="1"/>
          </p:cNvCxnSpPr>
          <p:nvPr/>
        </p:nvCxnSpPr>
        <p:spPr>
          <a:xfrm flipV="1">
            <a:off x="13875834" y="9245114"/>
            <a:ext cx="3142167" cy="710945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曲线连接符 41">
            <a:extLst>
              <a:ext uri="{FF2B5EF4-FFF2-40B4-BE49-F238E27FC236}">
                <a16:creationId xmlns:a16="http://schemas.microsoft.com/office/drawing/2014/main" id="{CB0EAA95-1233-764D-BA18-2484CD93AF4E}"/>
              </a:ext>
            </a:extLst>
          </p:cNvPr>
          <p:cNvCxnSpPr>
            <a:stCxn id="34" idx="3"/>
            <a:endCxn id="19" idx="1"/>
          </p:cNvCxnSpPr>
          <p:nvPr/>
        </p:nvCxnSpPr>
        <p:spPr>
          <a:xfrm>
            <a:off x="13875834" y="9956059"/>
            <a:ext cx="3142167" cy="544576"/>
          </a:xfrm>
          <a:prstGeom prst="curvedConnector3">
            <a:avLst/>
          </a:prstGeom>
          <a:noFill/>
          <a:ln w="50800" cap="flat">
            <a:solidFill>
              <a:srgbClr val="FF6C6E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050615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83E335F2-D100-3043-9CFE-991B2010D204}"/>
              </a:ext>
            </a:extLst>
          </p:cNvPr>
          <p:cNvSpPr txBox="1"/>
          <p:nvPr/>
        </p:nvSpPr>
        <p:spPr>
          <a:xfrm>
            <a:off x="1266502" y="3465441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Docker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7507F35E-5BD6-164C-A4C7-4CEB43EF37BE}"/>
              </a:ext>
            </a:extLst>
          </p:cNvPr>
          <p:cNvSpPr/>
          <p:nvPr/>
        </p:nvSpPr>
        <p:spPr>
          <a:xfrm>
            <a:off x="10862309" y="3471466"/>
            <a:ext cx="9844030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ADBF0C-DFE1-2347-881A-86D8027B0ED5}"/>
              </a:ext>
            </a:extLst>
          </p:cNvPr>
          <p:cNvSpPr txBox="1"/>
          <p:nvPr/>
        </p:nvSpPr>
        <p:spPr>
          <a:xfrm>
            <a:off x="1266501" y="4725282"/>
            <a:ext cx="7275444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Nginx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必知必会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1E965279-C6BB-6C48-A836-374BEC69DEFE}"/>
              </a:ext>
            </a:extLst>
          </p:cNvPr>
          <p:cNvSpPr/>
          <p:nvPr/>
        </p:nvSpPr>
        <p:spPr>
          <a:xfrm>
            <a:off x="10862308" y="4794146"/>
            <a:ext cx="9799131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Nginx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配置与实战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F33E0AA3-F5CD-814E-94B2-11CA642612F6}"/>
              </a:ext>
            </a:extLst>
          </p:cNvPr>
          <p:cNvSpPr/>
          <p:nvPr/>
        </p:nvSpPr>
        <p:spPr>
          <a:xfrm>
            <a:off x="10884758" y="8556546"/>
            <a:ext cx="9799131" cy="914400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前端监控体系搭建</a:t>
            </a:r>
            <a:endParaRPr kumimoji="1"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FA29A50-CDC9-354C-8597-5FF57AFEEB4C}"/>
              </a:ext>
            </a:extLst>
          </p:cNvPr>
          <p:cNvSpPr txBox="1"/>
          <p:nvPr/>
        </p:nvSpPr>
        <p:spPr>
          <a:xfrm>
            <a:off x="1266501" y="8556546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七、前端监控系统的搭建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92303742-41B3-C945-B38C-2195F71CBBD2}"/>
              </a:ext>
            </a:extLst>
          </p:cNvPr>
          <p:cNvSpPr/>
          <p:nvPr/>
        </p:nvSpPr>
        <p:spPr>
          <a:xfrm>
            <a:off x="10862309" y="9623586"/>
            <a:ext cx="9799131" cy="80269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前端性能监控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F13848-841B-034F-96F4-8952560AC5C3}"/>
              </a:ext>
            </a:extLst>
          </p:cNvPr>
          <p:cNvSpPr txBox="1"/>
          <p:nvPr/>
        </p:nvSpPr>
        <p:spPr>
          <a:xfrm>
            <a:off x="19096202" y="4664224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72784104-3554-504F-8214-94302726D2E6}"/>
              </a:ext>
            </a:extLst>
          </p:cNvPr>
          <p:cNvSpPr/>
          <p:nvPr/>
        </p:nvSpPr>
        <p:spPr>
          <a:xfrm>
            <a:off x="10862309" y="6427397"/>
            <a:ext cx="9821581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实战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4EF50321-4E02-1D48-BDC4-BECB3ED393AD}"/>
              </a:ext>
            </a:extLst>
          </p:cNvPr>
          <p:cNvSpPr/>
          <p:nvPr/>
        </p:nvSpPr>
        <p:spPr>
          <a:xfrm>
            <a:off x="10884758" y="10578918"/>
            <a:ext cx="9799131" cy="80269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前端异常监控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9E5BF293-19A2-414A-B38F-F64BE6A99257}"/>
              </a:ext>
            </a:extLst>
          </p:cNvPr>
          <p:cNvSpPr/>
          <p:nvPr/>
        </p:nvSpPr>
        <p:spPr>
          <a:xfrm>
            <a:off x="10884758" y="11524367"/>
            <a:ext cx="9799131" cy="80269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数据埋点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E180945C-5E58-224C-B3AB-626155A1C73C}"/>
              </a:ext>
            </a:extLst>
          </p:cNvPr>
          <p:cNvSpPr/>
          <p:nvPr/>
        </p:nvSpPr>
        <p:spPr>
          <a:xfrm>
            <a:off x="10884759" y="12489582"/>
            <a:ext cx="9774858" cy="802692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监控平台后端架构与开发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3DB9CED-C40B-6040-B469-81F9FE954132}"/>
              </a:ext>
            </a:extLst>
          </p:cNvPr>
          <p:cNvSpPr txBox="1"/>
          <p:nvPr/>
        </p:nvSpPr>
        <p:spPr>
          <a:xfrm>
            <a:off x="1266502" y="6388331"/>
            <a:ext cx="881723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六、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Serverless</a:t>
            </a:r>
            <a:endParaRPr kumimoji="1" lang="zh-CN" altLang="en-US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BD7779C-88CF-314D-B8DD-3F40796DA77D}"/>
              </a:ext>
            </a:extLst>
          </p:cNvPr>
          <p:cNvSpPr/>
          <p:nvPr/>
        </p:nvSpPr>
        <p:spPr>
          <a:xfrm>
            <a:off x="10862308" y="7433817"/>
            <a:ext cx="9821581" cy="914401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FaaS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平台搭建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C6A3822-F835-7748-8276-277BD3488B23}"/>
              </a:ext>
            </a:extLst>
          </p:cNvPr>
          <p:cNvSpPr txBox="1"/>
          <p:nvPr/>
        </p:nvSpPr>
        <p:spPr>
          <a:xfrm>
            <a:off x="1291839" y="1415825"/>
            <a:ext cx="548043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三、自动化测试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BB9B3416-D348-3F4F-8504-52AC3E8E2D2B}"/>
              </a:ext>
            </a:extLst>
          </p:cNvPr>
          <p:cNvSpPr/>
          <p:nvPr/>
        </p:nvSpPr>
        <p:spPr>
          <a:xfrm>
            <a:off x="10884757" y="1415825"/>
            <a:ext cx="9774860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在项目中集成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Jest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测试框架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AB2DDB13-0147-F445-9FC3-6E6BA43FC2B8}"/>
              </a:ext>
            </a:extLst>
          </p:cNvPr>
          <p:cNvSpPr/>
          <p:nvPr/>
        </p:nvSpPr>
        <p:spPr>
          <a:xfrm>
            <a:off x="10884757" y="2468103"/>
            <a:ext cx="9774860" cy="914404"/>
          </a:xfrm>
          <a:prstGeom prst="roundRect">
            <a:avLst>
              <a:gd name="adj" fmla="val 4238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1"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Puppeteer</a:t>
            </a:r>
            <a:r>
              <a:rPr kumimoji="1"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构建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自动化测试平台</a:t>
            </a:r>
          </a:p>
        </p:txBody>
      </p:sp>
    </p:spTree>
    <p:extLst>
      <p:ext uri="{BB962C8B-B14F-4D97-AF65-F5344CB8AC3E}">
        <p14:creationId xmlns:p14="http://schemas.microsoft.com/office/powerpoint/2010/main" val="3861316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306157" y="984591"/>
            <a:ext cx="13122386" cy="108516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微前端架构设计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E6B4A8E8-407E-CE45-A630-7A416558566D}"/>
              </a:ext>
            </a:extLst>
          </p:cNvPr>
          <p:cNvSpPr/>
          <p:nvPr/>
        </p:nvSpPr>
        <p:spPr>
          <a:xfrm>
            <a:off x="2739803" y="7104522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构建时组合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9538CA4-A6E6-994E-89B0-983370FD4262}"/>
              </a:ext>
            </a:extLst>
          </p:cNvPr>
          <p:cNvSpPr/>
          <p:nvPr/>
        </p:nvSpPr>
        <p:spPr>
          <a:xfrm>
            <a:off x="2739803" y="9961259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运行时组合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7C847A-F95C-4943-8831-DD6CDBC047AE}"/>
              </a:ext>
            </a:extLst>
          </p:cNvPr>
          <p:cNvSpPr txBox="1"/>
          <p:nvPr/>
        </p:nvSpPr>
        <p:spPr>
          <a:xfrm>
            <a:off x="2739803" y="3005370"/>
            <a:ext cx="13550502" cy="126941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1143000" indent="-1143000" algn="l">
              <a:buFont typeface="Wingdings" pitchFamily="2" charset="2"/>
              <a:buChar char="n"/>
            </a:pP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主框架与子应用集成的方式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42FF0E-CB69-1A40-904C-CFA364296159}"/>
              </a:ext>
            </a:extLst>
          </p:cNvPr>
          <p:cNvSpPr txBox="1"/>
          <p:nvPr/>
        </p:nvSpPr>
        <p:spPr>
          <a:xfrm>
            <a:off x="8009998" y="7344592"/>
            <a:ext cx="653195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可合并公共模块，进行优化</a:t>
            </a: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8743AC8E-25A1-CF40-A0A4-BF0AA86A7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0864" y="5316185"/>
            <a:ext cx="1206013" cy="1206013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FEC38F90-8DEB-FA4E-BAA2-5A11442B7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5494" y="5276165"/>
            <a:ext cx="1206013" cy="120601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BBD0943-C16E-4D49-A009-2A5F4D466706}"/>
              </a:ext>
            </a:extLst>
          </p:cNvPr>
          <p:cNvSpPr txBox="1"/>
          <p:nvPr/>
        </p:nvSpPr>
        <p:spPr>
          <a:xfrm>
            <a:off x="9726620" y="5421971"/>
            <a:ext cx="213528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5E873F9-8305-2243-9F0B-FA05DD27B736}"/>
              </a:ext>
            </a:extLst>
          </p:cNvPr>
          <p:cNvSpPr txBox="1"/>
          <p:nvPr/>
        </p:nvSpPr>
        <p:spPr>
          <a:xfrm>
            <a:off x="16286196" y="5461991"/>
            <a:ext cx="213528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FF5D0B0-1E77-914E-8DE1-BE4BBCABF221}"/>
              </a:ext>
            </a:extLst>
          </p:cNvPr>
          <p:cNvSpPr txBox="1"/>
          <p:nvPr/>
        </p:nvSpPr>
        <p:spPr>
          <a:xfrm>
            <a:off x="15105539" y="10156213"/>
            <a:ext cx="72214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子模块之间不能合并优化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0DC17F2-C9D9-3947-8DE7-257D77D8105E}"/>
              </a:ext>
            </a:extLst>
          </p:cNvPr>
          <p:cNvSpPr txBox="1"/>
          <p:nvPr/>
        </p:nvSpPr>
        <p:spPr>
          <a:xfrm>
            <a:off x="15072877" y="7344592"/>
            <a:ext cx="478019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模块间有耦合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50CED71-CADA-6F4D-A3FA-1D381386B392}"/>
              </a:ext>
            </a:extLst>
          </p:cNvPr>
          <p:cNvSpPr txBox="1"/>
          <p:nvPr/>
        </p:nvSpPr>
        <p:spPr>
          <a:xfrm>
            <a:off x="8185493" y="10108034"/>
            <a:ext cx="588955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单独构建打包，完全解耦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7F43F42-438B-3A41-A617-5949E6FB6C2B}"/>
              </a:ext>
            </a:extLst>
          </p:cNvPr>
          <p:cNvSpPr txBox="1"/>
          <p:nvPr/>
        </p:nvSpPr>
        <p:spPr>
          <a:xfrm>
            <a:off x="15072877" y="8258992"/>
            <a:ext cx="4780196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对子模块有侵入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FF5EF6F-1192-014A-95B4-8E13610CBC70}"/>
              </a:ext>
            </a:extLst>
          </p:cNvPr>
          <p:cNvSpPr txBox="1"/>
          <p:nvPr/>
        </p:nvSpPr>
        <p:spPr>
          <a:xfrm>
            <a:off x="8185492" y="11070613"/>
            <a:ext cx="588955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对子模块无侵入</a:t>
            </a:r>
          </a:p>
        </p:txBody>
      </p:sp>
    </p:spTree>
    <p:extLst>
      <p:ext uri="{BB962C8B-B14F-4D97-AF65-F5344CB8AC3E}">
        <p14:creationId xmlns:p14="http://schemas.microsoft.com/office/powerpoint/2010/main" val="546566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E6B4A8E8-407E-CE45-A630-7A416558566D}"/>
              </a:ext>
            </a:extLst>
          </p:cNvPr>
          <p:cNvSpPr/>
          <p:nvPr/>
        </p:nvSpPr>
        <p:spPr>
          <a:xfrm>
            <a:off x="2970118" y="6997239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Entry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9538CA4-A6E6-994E-89B0-983370FD4262}"/>
              </a:ext>
            </a:extLst>
          </p:cNvPr>
          <p:cNvSpPr/>
          <p:nvPr/>
        </p:nvSpPr>
        <p:spPr>
          <a:xfrm>
            <a:off x="2970118" y="9626024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Entry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42FF0E-CB69-1A40-904C-CFA364296159}"/>
              </a:ext>
            </a:extLst>
          </p:cNvPr>
          <p:cNvSpPr txBox="1"/>
          <p:nvPr/>
        </p:nvSpPr>
        <p:spPr>
          <a:xfrm>
            <a:off x="9077630" y="6852566"/>
            <a:ext cx="453681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子应用是完整方案</a:t>
            </a: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8743AC8E-25A1-CF40-A0A4-BF0AA86A7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03570" y="5144214"/>
            <a:ext cx="1206013" cy="1206013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FEC38F90-8DEB-FA4E-BAA2-5A11442B7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1519" y="5144214"/>
            <a:ext cx="1206013" cy="120601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BBD0943-C16E-4D49-A009-2A5F4D466706}"/>
              </a:ext>
            </a:extLst>
          </p:cNvPr>
          <p:cNvSpPr txBox="1"/>
          <p:nvPr/>
        </p:nvSpPr>
        <p:spPr>
          <a:xfrm>
            <a:off x="10642645" y="5290020"/>
            <a:ext cx="213528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5E873F9-8305-2243-9F0B-FA05DD27B736}"/>
              </a:ext>
            </a:extLst>
          </p:cNvPr>
          <p:cNvSpPr txBox="1"/>
          <p:nvPr/>
        </p:nvSpPr>
        <p:spPr>
          <a:xfrm>
            <a:off x="15988902" y="5290020"/>
            <a:ext cx="213528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5D1133-0057-5A49-9B5A-F58F5C53C8E7}"/>
              </a:ext>
            </a:extLst>
          </p:cNvPr>
          <p:cNvSpPr txBox="1"/>
          <p:nvPr/>
        </p:nvSpPr>
        <p:spPr>
          <a:xfrm>
            <a:off x="9126919" y="7808343"/>
            <a:ext cx="278421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样式隔离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FF5D0B0-1E77-914E-8DE1-BE4BBCABF221}"/>
              </a:ext>
            </a:extLst>
          </p:cNvPr>
          <p:cNvSpPr txBox="1"/>
          <p:nvPr/>
        </p:nvSpPr>
        <p:spPr>
          <a:xfrm>
            <a:off x="14396264" y="10066731"/>
            <a:ext cx="722140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子应用不完整，依赖容器节点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0DC17F2-C9D9-3947-8DE7-257D77D8105E}"/>
              </a:ext>
            </a:extLst>
          </p:cNvPr>
          <p:cNvSpPr txBox="1"/>
          <p:nvPr/>
        </p:nvSpPr>
        <p:spPr>
          <a:xfrm>
            <a:off x="14396264" y="6760392"/>
            <a:ext cx="748711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子应用独立，无法构建时优化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050FC2C-01AA-7A4D-9E15-6CDC8F5CC4A0}"/>
              </a:ext>
            </a:extLst>
          </p:cNvPr>
          <p:cNvSpPr txBox="1"/>
          <p:nvPr/>
        </p:nvSpPr>
        <p:spPr>
          <a:xfrm>
            <a:off x="14396263" y="10981131"/>
            <a:ext cx="8147519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所有资源打包成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，无法并行下载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50CED71-CADA-6F4D-A3FA-1D381386B392}"/>
              </a:ext>
            </a:extLst>
          </p:cNvPr>
          <p:cNvSpPr txBox="1"/>
          <p:nvPr/>
        </p:nvSpPr>
        <p:spPr>
          <a:xfrm>
            <a:off x="9101519" y="10049662"/>
            <a:ext cx="386117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构建时可优化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BA28530-9D7D-8D4C-B77F-22E71091429A}"/>
              </a:ext>
            </a:extLst>
          </p:cNvPr>
          <p:cNvSpPr txBox="1"/>
          <p:nvPr/>
        </p:nvSpPr>
        <p:spPr>
          <a:xfrm>
            <a:off x="14396262" y="11920931"/>
            <a:ext cx="686353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样式不隔离，需要处理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4D1187D-704E-C94E-8512-168A2A7EC6BB}"/>
              </a:ext>
            </a:extLst>
          </p:cNvPr>
          <p:cNvSpPr txBox="1"/>
          <p:nvPr/>
        </p:nvSpPr>
        <p:spPr>
          <a:xfrm>
            <a:off x="1306157" y="984591"/>
            <a:ext cx="13122386" cy="108516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微前端架构设计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7182277-285F-8147-839D-E037F78A7D40}"/>
              </a:ext>
            </a:extLst>
          </p:cNvPr>
          <p:cNvSpPr txBox="1"/>
          <p:nvPr/>
        </p:nvSpPr>
        <p:spPr>
          <a:xfrm>
            <a:off x="2739803" y="3005370"/>
            <a:ext cx="13550502" cy="126941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1143000" indent="-1143000" algn="l">
              <a:buFont typeface="Wingdings" pitchFamily="2" charset="2"/>
              <a:buChar char="n"/>
            </a:pP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子应用入口</a:t>
            </a:r>
          </a:p>
        </p:txBody>
      </p:sp>
    </p:spTree>
    <p:extLst>
      <p:ext uri="{BB962C8B-B14F-4D97-AF65-F5344CB8AC3E}">
        <p14:creationId xmlns:p14="http://schemas.microsoft.com/office/powerpoint/2010/main" val="3972125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8BA55F8-E0BA-B349-BFE0-2F6A3FA6CBA4}"/>
              </a:ext>
            </a:extLst>
          </p:cNvPr>
          <p:cNvSpPr txBox="1"/>
          <p:nvPr/>
        </p:nvSpPr>
        <p:spPr>
          <a:xfrm>
            <a:off x="1892299" y="4029444"/>
            <a:ext cx="7950200" cy="1177556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FF594808-9A21-604B-9885-B199EA91A4B7}"/>
              </a:ext>
            </a:extLst>
          </p:cNvPr>
          <p:cNvSpPr/>
          <p:nvPr/>
        </p:nvSpPr>
        <p:spPr>
          <a:xfrm>
            <a:off x="3273991" y="5394080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iframe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B8AB431A-5ED9-4741-A59A-E3C693170C44}"/>
              </a:ext>
            </a:extLst>
          </p:cNvPr>
          <p:cNvSpPr/>
          <p:nvPr/>
        </p:nvSpPr>
        <p:spPr>
          <a:xfrm>
            <a:off x="10829263" y="6381551"/>
            <a:ext cx="3138843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样式隔离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A87B4BE3-8059-D04C-8DEE-343A146999D2}"/>
              </a:ext>
            </a:extLst>
          </p:cNvPr>
          <p:cNvSpPr/>
          <p:nvPr/>
        </p:nvSpPr>
        <p:spPr>
          <a:xfrm>
            <a:off x="10829264" y="7770970"/>
            <a:ext cx="3138842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js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隔离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C904B83-20A6-B741-92FA-D6200B77ADDB}"/>
              </a:ext>
            </a:extLst>
          </p:cNvPr>
          <p:cNvSpPr txBox="1"/>
          <p:nvPr/>
        </p:nvSpPr>
        <p:spPr>
          <a:xfrm>
            <a:off x="1306157" y="984591"/>
            <a:ext cx="13122386" cy="108516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微前端架构设计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265C17-AF3D-2948-B6D3-CAB9E713A234}"/>
              </a:ext>
            </a:extLst>
          </p:cNvPr>
          <p:cNvSpPr txBox="1"/>
          <p:nvPr/>
        </p:nvSpPr>
        <p:spPr>
          <a:xfrm>
            <a:off x="2739803" y="3005370"/>
            <a:ext cx="13550502" cy="126941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1143000" indent="-1143000" algn="l">
              <a:buFont typeface="Wingdings" pitchFamily="2" charset="2"/>
              <a:buChar char="n"/>
            </a:pP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如何挂载子应用</a:t>
            </a:r>
          </a:p>
        </p:txBody>
      </p:sp>
      <p:pic>
        <p:nvPicPr>
          <p:cNvPr id="44" name="图形 43">
            <a:extLst>
              <a:ext uri="{FF2B5EF4-FFF2-40B4-BE49-F238E27FC236}">
                <a16:creationId xmlns:a16="http://schemas.microsoft.com/office/drawing/2014/main" id="{A574264B-E64A-A641-B476-5E2830EC2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40652" y="4603993"/>
            <a:ext cx="1206013" cy="1206013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B10A82DD-4D2E-3D41-91A1-3C5C4EC57962}"/>
              </a:ext>
            </a:extLst>
          </p:cNvPr>
          <p:cNvSpPr txBox="1"/>
          <p:nvPr/>
        </p:nvSpPr>
        <p:spPr>
          <a:xfrm>
            <a:off x="16325984" y="4749799"/>
            <a:ext cx="213528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5D461C43-B136-9841-8808-BD3061F21C1C}"/>
              </a:ext>
            </a:extLst>
          </p:cNvPr>
          <p:cNvSpPr/>
          <p:nvPr/>
        </p:nvSpPr>
        <p:spPr>
          <a:xfrm>
            <a:off x="14740652" y="6329680"/>
            <a:ext cx="655143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URL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不同步，刷新状态丢失</a:t>
            </a:r>
          </a:p>
        </p:txBody>
      </p:sp>
      <p:pic>
        <p:nvPicPr>
          <p:cNvPr id="47" name="图形 46">
            <a:extLst>
              <a:ext uri="{FF2B5EF4-FFF2-40B4-BE49-F238E27FC236}">
                <a16:creationId xmlns:a16="http://schemas.microsoft.com/office/drawing/2014/main" id="{1400416A-65A9-E344-9C2A-44D063CA0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85987" y="4603993"/>
            <a:ext cx="1206013" cy="1206013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6176E90-4A66-6A4D-BC8C-7C93455BEC9C}"/>
              </a:ext>
            </a:extLst>
          </p:cNvPr>
          <p:cNvSpPr txBox="1"/>
          <p:nvPr/>
        </p:nvSpPr>
        <p:spPr>
          <a:xfrm>
            <a:off x="12398685" y="4749799"/>
            <a:ext cx="213528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57A71685-7464-9D48-A608-8FE669CE18C1}"/>
              </a:ext>
            </a:extLst>
          </p:cNvPr>
          <p:cNvSpPr/>
          <p:nvPr/>
        </p:nvSpPr>
        <p:spPr>
          <a:xfrm>
            <a:off x="14740652" y="7837996"/>
            <a:ext cx="655143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Dom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不共享，居中弹框？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0DA52BDC-7792-6A4C-9A30-5330E2D0EC1F}"/>
              </a:ext>
            </a:extLst>
          </p:cNvPr>
          <p:cNvSpPr/>
          <p:nvPr/>
        </p:nvSpPr>
        <p:spPr>
          <a:xfrm>
            <a:off x="14740652" y="9342484"/>
            <a:ext cx="655143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变量隔离，登录状态传递？</a:t>
            </a: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F0829C54-3F37-734B-97AA-DD86DF97B14C}"/>
              </a:ext>
            </a:extLst>
          </p:cNvPr>
          <p:cNvSpPr/>
          <p:nvPr/>
        </p:nvSpPr>
        <p:spPr>
          <a:xfrm>
            <a:off x="14740652" y="11294830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体验不好</a:t>
            </a:r>
          </a:p>
        </p:txBody>
      </p:sp>
    </p:spTree>
    <p:extLst>
      <p:ext uri="{BB962C8B-B14F-4D97-AF65-F5344CB8AC3E}">
        <p14:creationId xmlns:p14="http://schemas.microsoft.com/office/powerpoint/2010/main" val="346887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8BA55F8-E0BA-B349-BFE0-2F6A3FA6CBA4}"/>
              </a:ext>
            </a:extLst>
          </p:cNvPr>
          <p:cNvSpPr txBox="1"/>
          <p:nvPr/>
        </p:nvSpPr>
        <p:spPr>
          <a:xfrm>
            <a:off x="1892299" y="4029444"/>
            <a:ext cx="7950200" cy="1177556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endParaRPr kumimoji="1" lang="zh-CN" altLang="en-US" sz="8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FF594808-9A21-604B-9885-B199EA91A4B7}"/>
              </a:ext>
            </a:extLst>
          </p:cNvPr>
          <p:cNvSpPr/>
          <p:nvPr/>
        </p:nvSpPr>
        <p:spPr>
          <a:xfrm>
            <a:off x="3273991" y="5394080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iframe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B8AB431A-5ED9-4741-A59A-E3C693170C44}"/>
              </a:ext>
            </a:extLst>
          </p:cNvPr>
          <p:cNvSpPr/>
          <p:nvPr/>
        </p:nvSpPr>
        <p:spPr>
          <a:xfrm>
            <a:off x="10829263" y="6381551"/>
            <a:ext cx="3138843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样式隔离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A87B4BE3-8059-D04C-8DEE-343A146999D2}"/>
              </a:ext>
            </a:extLst>
          </p:cNvPr>
          <p:cNvSpPr/>
          <p:nvPr/>
        </p:nvSpPr>
        <p:spPr>
          <a:xfrm>
            <a:off x="10829264" y="7770970"/>
            <a:ext cx="3138842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js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隔离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C904B83-20A6-B741-92FA-D6200B77ADDB}"/>
              </a:ext>
            </a:extLst>
          </p:cNvPr>
          <p:cNvSpPr txBox="1"/>
          <p:nvPr/>
        </p:nvSpPr>
        <p:spPr>
          <a:xfrm>
            <a:off x="1306157" y="984591"/>
            <a:ext cx="13122386" cy="108516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微前端架构设计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265C17-AF3D-2948-B6D3-CAB9E713A234}"/>
              </a:ext>
            </a:extLst>
          </p:cNvPr>
          <p:cNvSpPr txBox="1"/>
          <p:nvPr/>
        </p:nvSpPr>
        <p:spPr>
          <a:xfrm>
            <a:off x="2739803" y="3005370"/>
            <a:ext cx="13550502" cy="126941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1143000" indent="-1143000" algn="l">
              <a:buFont typeface="Wingdings" pitchFamily="2" charset="2"/>
              <a:buChar char="n"/>
            </a:pP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如何挂载子应用</a:t>
            </a:r>
          </a:p>
        </p:txBody>
      </p:sp>
      <p:pic>
        <p:nvPicPr>
          <p:cNvPr id="44" name="图形 43">
            <a:extLst>
              <a:ext uri="{FF2B5EF4-FFF2-40B4-BE49-F238E27FC236}">
                <a16:creationId xmlns:a16="http://schemas.microsoft.com/office/drawing/2014/main" id="{A574264B-E64A-A641-B476-5E2830EC2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40652" y="4603993"/>
            <a:ext cx="1206013" cy="1206013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B10A82DD-4D2E-3D41-91A1-3C5C4EC57962}"/>
              </a:ext>
            </a:extLst>
          </p:cNvPr>
          <p:cNvSpPr txBox="1"/>
          <p:nvPr/>
        </p:nvSpPr>
        <p:spPr>
          <a:xfrm>
            <a:off x="16325984" y="4749799"/>
            <a:ext cx="213528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5D461C43-B136-9841-8808-BD3061F21C1C}"/>
              </a:ext>
            </a:extLst>
          </p:cNvPr>
          <p:cNvSpPr/>
          <p:nvPr/>
        </p:nvSpPr>
        <p:spPr>
          <a:xfrm>
            <a:off x="14740652" y="6329680"/>
            <a:ext cx="655143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URL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不同步，刷新状态丢失</a:t>
            </a:r>
          </a:p>
        </p:txBody>
      </p:sp>
      <p:pic>
        <p:nvPicPr>
          <p:cNvPr id="47" name="图形 46">
            <a:extLst>
              <a:ext uri="{FF2B5EF4-FFF2-40B4-BE49-F238E27FC236}">
                <a16:creationId xmlns:a16="http://schemas.microsoft.com/office/drawing/2014/main" id="{1400416A-65A9-E344-9C2A-44D063CA0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85987" y="4603993"/>
            <a:ext cx="1206013" cy="1206013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6176E90-4A66-6A4D-BC8C-7C93455BEC9C}"/>
              </a:ext>
            </a:extLst>
          </p:cNvPr>
          <p:cNvSpPr txBox="1"/>
          <p:nvPr/>
        </p:nvSpPr>
        <p:spPr>
          <a:xfrm>
            <a:off x="12398685" y="4749799"/>
            <a:ext cx="2135282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57A71685-7464-9D48-A608-8FE669CE18C1}"/>
              </a:ext>
            </a:extLst>
          </p:cNvPr>
          <p:cNvSpPr/>
          <p:nvPr/>
        </p:nvSpPr>
        <p:spPr>
          <a:xfrm>
            <a:off x="14740652" y="7837996"/>
            <a:ext cx="655143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</a:t>
            </a:r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Dom</a:t>
            </a:r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不共享，居中弹框？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0DA52BDC-7792-6A4C-9A30-5330E2D0EC1F}"/>
              </a:ext>
            </a:extLst>
          </p:cNvPr>
          <p:cNvSpPr/>
          <p:nvPr/>
        </p:nvSpPr>
        <p:spPr>
          <a:xfrm>
            <a:off x="14740652" y="9342484"/>
            <a:ext cx="6551430" cy="1056640"/>
          </a:xfrm>
          <a:prstGeom prst="roundRect">
            <a:avLst/>
          </a:prstGeom>
          <a:solidFill>
            <a:schemeClr val="accent1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l"/>
            <a:r>
              <a:rPr kumimoji="1"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 Medium"/>
              </a:rPr>
              <a:t> 变量隔离，登录状态传递？</a:t>
            </a: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F0829C54-3F37-734B-97AA-DD86DF97B14C}"/>
              </a:ext>
            </a:extLst>
          </p:cNvPr>
          <p:cNvSpPr/>
          <p:nvPr/>
        </p:nvSpPr>
        <p:spPr>
          <a:xfrm>
            <a:off x="14740652" y="11294830"/>
            <a:ext cx="4739269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体验不好</a:t>
            </a:r>
          </a:p>
        </p:txBody>
      </p:sp>
    </p:spTree>
    <p:extLst>
      <p:ext uri="{BB962C8B-B14F-4D97-AF65-F5344CB8AC3E}">
        <p14:creationId xmlns:p14="http://schemas.microsoft.com/office/powerpoint/2010/main" val="1974072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A23907F-02AF-5746-829E-D2C89741192E}"/>
              </a:ext>
            </a:extLst>
          </p:cNvPr>
          <p:cNvSpPr/>
          <p:nvPr/>
        </p:nvSpPr>
        <p:spPr>
          <a:xfrm>
            <a:off x="2313545" y="4559093"/>
            <a:ext cx="4739269" cy="978959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load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5843E960-C0E3-DA4F-9050-52423FCD5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891" y="663769"/>
            <a:ext cx="1188309" cy="16055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39F7ACA-0F72-9F4C-9915-0386C5BB3C88}"/>
              </a:ext>
            </a:extLst>
          </p:cNvPr>
          <p:cNvSpPr txBox="1"/>
          <p:nvPr/>
        </p:nvSpPr>
        <p:spPr>
          <a:xfrm>
            <a:off x="2509542" y="1009337"/>
            <a:ext cx="968245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single-spa</a:t>
            </a:r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微前端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4417BBC-85A2-384C-9CD4-E6A3F7D75150}"/>
              </a:ext>
            </a:extLst>
          </p:cNvPr>
          <p:cNvSpPr/>
          <p:nvPr/>
        </p:nvSpPr>
        <p:spPr>
          <a:xfrm>
            <a:off x="2108200" y="2861339"/>
            <a:ext cx="536557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应用的生命周期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C9451EF9-1C5A-5C43-B0D1-8061426EC814}"/>
              </a:ext>
            </a:extLst>
          </p:cNvPr>
          <p:cNvSpPr/>
          <p:nvPr/>
        </p:nvSpPr>
        <p:spPr>
          <a:xfrm>
            <a:off x="2313545" y="6187667"/>
            <a:ext cx="4739269" cy="978959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bootstrap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F5D71301-E1AE-C34A-8AD7-FA4227F77B02}"/>
              </a:ext>
            </a:extLst>
          </p:cNvPr>
          <p:cNvSpPr/>
          <p:nvPr/>
        </p:nvSpPr>
        <p:spPr>
          <a:xfrm>
            <a:off x="2313545" y="7816241"/>
            <a:ext cx="4739269" cy="978959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mount</a:t>
            </a:r>
            <a:endParaRPr kumimoji="0" lang="zh-CN" altLang="en-US" sz="5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3ADCB783-43AF-CE4F-8698-4674895924B5}"/>
              </a:ext>
            </a:extLst>
          </p:cNvPr>
          <p:cNvSpPr/>
          <p:nvPr/>
        </p:nvSpPr>
        <p:spPr>
          <a:xfrm>
            <a:off x="2313544" y="9444815"/>
            <a:ext cx="4739269" cy="978959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unmount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0911DBD-C608-AE46-8EFC-1A450A486CBA}"/>
              </a:ext>
            </a:extLst>
          </p:cNvPr>
          <p:cNvSpPr/>
          <p:nvPr/>
        </p:nvSpPr>
        <p:spPr>
          <a:xfrm>
            <a:off x="2313544" y="11073388"/>
            <a:ext cx="4739269" cy="978959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unload</a:t>
            </a:r>
            <a:endParaRPr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Helvetica Neue Medium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150E40D6-FBDC-8046-A988-C97090EA17BC}"/>
              </a:ext>
            </a:extLst>
          </p:cNvPr>
          <p:cNvCxnSpPr>
            <a:stCxn id="7" idx="2"/>
            <a:endCxn id="12" idx="0"/>
          </p:cNvCxnSpPr>
          <p:nvPr/>
        </p:nvCxnSpPr>
        <p:spPr>
          <a:xfrm>
            <a:off x="4683180" y="5538052"/>
            <a:ext cx="0" cy="649615"/>
          </a:xfrm>
          <a:prstGeom prst="straightConnector1">
            <a:avLst/>
          </a:prstGeom>
          <a:noFill/>
          <a:ln w="101600" cap="flat">
            <a:solidFill>
              <a:schemeClr val="bg1">
                <a:lumMod val="9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90621605-6C52-ED44-9C7D-63D9DA7875BC}"/>
              </a:ext>
            </a:extLst>
          </p:cNvPr>
          <p:cNvCxnSpPr/>
          <p:nvPr/>
        </p:nvCxnSpPr>
        <p:spPr>
          <a:xfrm>
            <a:off x="4683178" y="7166626"/>
            <a:ext cx="0" cy="649615"/>
          </a:xfrm>
          <a:prstGeom prst="straightConnector1">
            <a:avLst/>
          </a:prstGeom>
          <a:noFill/>
          <a:ln w="101600" cap="flat">
            <a:solidFill>
              <a:schemeClr val="bg1">
                <a:lumMod val="9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37FE9FF6-CBB8-274A-8595-E784075DF8A4}"/>
              </a:ext>
            </a:extLst>
          </p:cNvPr>
          <p:cNvCxnSpPr/>
          <p:nvPr/>
        </p:nvCxnSpPr>
        <p:spPr>
          <a:xfrm>
            <a:off x="4654124" y="8795200"/>
            <a:ext cx="0" cy="649615"/>
          </a:xfrm>
          <a:prstGeom prst="straightConnector1">
            <a:avLst/>
          </a:prstGeom>
          <a:noFill/>
          <a:ln w="101600" cap="flat">
            <a:solidFill>
              <a:schemeClr val="bg1">
                <a:lumMod val="9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E097131-2411-9043-9DA1-684CD3D40305}"/>
              </a:ext>
            </a:extLst>
          </p:cNvPr>
          <p:cNvCxnSpPr/>
          <p:nvPr/>
        </p:nvCxnSpPr>
        <p:spPr>
          <a:xfrm>
            <a:off x="4654124" y="10423773"/>
            <a:ext cx="0" cy="649615"/>
          </a:xfrm>
          <a:prstGeom prst="straightConnector1">
            <a:avLst/>
          </a:prstGeom>
          <a:noFill/>
          <a:ln w="101600" cap="flat">
            <a:solidFill>
              <a:schemeClr val="bg1">
                <a:lumMod val="9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A3D3CF0C-3776-124D-8604-21DA5CE42DFA}"/>
              </a:ext>
            </a:extLst>
          </p:cNvPr>
          <p:cNvSpPr/>
          <p:nvPr/>
        </p:nvSpPr>
        <p:spPr>
          <a:xfrm>
            <a:off x="8017676" y="4636365"/>
            <a:ext cx="67970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app.loadImpl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加载脚本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02147C2-3A2A-604D-A1EA-C2C0F272795A}"/>
              </a:ext>
            </a:extLst>
          </p:cNvPr>
          <p:cNvSpPr/>
          <p:nvPr/>
        </p:nvSpPr>
        <p:spPr>
          <a:xfrm>
            <a:off x="8017676" y="6246259"/>
            <a:ext cx="70310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app.bootstrap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作引导处理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F8D79A0-35F4-7D43-A295-B728865319DB}"/>
              </a:ext>
            </a:extLst>
          </p:cNvPr>
          <p:cNvSpPr/>
          <p:nvPr/>
        </p:nvSpPr>
        <p:spPr>
          <a:xfrm>
            <a:off x="8017676" y="7816241"/>
            <a:ext cx="107212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app.mount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挂载内容，失败时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unmount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6F822F2-3923-CE47-9393-EBD2B15B1C74}"/>
              </a:ext>
            </a:extLst>
          </p:cNvPr>
          <p:cNvSpPr/>
          <p:nvPr/>
        </p:nvSpPr>
        <p:spPr>
          <a:xfrm>
            <a:off x="8017676" y="9106255"/>
            <a:ext cx="1187857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首先对应用中的包执行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unmountThisParcel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方法，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其次调用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app.unmount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卸载内容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4D06DE6-CACE-6C4C-8294-B795C97DA186}"/>
              </a:ext>
            </a:extLst>
          </p:cNvPr>
          <p:cNvSpPr/>
          <p:nvPr/>
        </p:nvSpPr>
        <p:spPr>
          <a:xfrm>
            <a:off x="8017676" y="11049509"/>
            <a:ext cx="135408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app.unload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卸载脚本，卸载后移除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app.bootstrap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app.mount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app.unmount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app.unload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等属性</a:t>
            </a:r>
          </a:p>
        </p:txBody>
      </p:sp>
    </p:spTree>
    <p:extLst>
      <p:ext uri="{BB962C8B-B14F-4D97-AF65-F5344CB8AC3E}">
        <p14:creationId xmlns:p14="http://schemas.microsoft.com/office/powerpoint/2010/main" val="375158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5843E960-C0E3-DA4F-9050-52423FCD5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891" y="663769"/>
            <a:ext cx="1188309" cy="16055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39F7ACA-0F72-9F4C-9915-0386C5BB3C88}"/>
              </a:ext>
            </a:extLst>
          </p:cNvPr>
          <p:cNvSpPr txBox="1"/>
          <p:nvPr/>
        </p:nvSpPr>
        <p:spPr>
          <a:xfrm>
            <a:off x="2509542" y="1009337"/>
            <a:ext cx="968245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single-spa</a:t>
            </a:r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微前端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4417BBC-85A2-384C-9CD4-E6A3F7D75150}"/>
              </a:ext>
            </a:extLst>
          </p:cNvPr>
          <p:cNvSpPr/>
          <p:nvPr/>
        </p:nvSpPr>
        <p:spPr>
          <a:xfrm>
            <a:off x="2905021" y="2687014"/>
            <a:ext cx="344196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处理流程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3D3CF0C-3776-124D-8604-21DA5CE42DFA}"/>
              </a:ext>
            </a:extLst>
          </p:cNvPr>
          <p:cNvSpPr/>
          <p:nvPr/>
        </p:nvSpPr>
        <p:spPr>
          <a:xfrm>
            <a:off x="3850048" y="3988467"/>
            <a:ext cx="1438727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全局劫持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hashchange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popstate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事件，绑定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reroute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函数；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并捕获单页应用中的绑定函数，以备后续处理。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02147C2-3A2A-604D-A1EA-C2C0F272795A}"/>
              </a:ext>
            </a:extLst>
          </p:cNvPr>
          <p:cNvSpPr/>
          <p:nvPr/>
        </p:nvSpPr>
        <p:spPr>
          <a:xfrm>
            <a:off x="3850048" y="5765344"/>
            <a:ext cx="1650066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registerApplication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appName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applicationOrLoadingFn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activityFn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customProps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注册应用。该过程将调用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reroute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函数加载应用脚本；其他使用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registerApplication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注册的应用将在等待状态，直到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reroute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递归调用时才予加载。</a:t>
            </a:r>
            <a:endParaRPr lang="en-US" altLang="zh-CN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F8D79A0-35F4-7D43-A295-B728865319DB}"/>
              </a:ext>
            </a:extLst>
          </p:cNvPr>
          <p:cNvSpPr/>
          <p:nvPr/>
        </p:nvSpPr>
        <p:spPr>
          <a:xfrm>
            <a:off x="3850048" y="8773327"/>
            <a:ext cx="175001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start()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启动应用，该过程也将调用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reroute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函数。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start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若未执行，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reroute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将只加载应用脚本，但不会调用应用脚本内的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bootstrap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mount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unmount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等生命周期函数。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B5F9AA4-F9F2-E644-821B-BD1DEE9E5F34}"/>
              </a:ext>
            </a:extLst>
          </p:cNvPr>
          <p:cNvSpPr/>
          <p:nvPr/>
        </p:nvSpPr>
        <p:spPr>
          <a:xfrm>
            <a:off x="3850048" y="11165757"/>
            <a:ext cx="175001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监听到 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hashchange</a:t>
            </a:r>
            <a:r>
              <a:rPr lang="zh-CN" altLang="e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4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popstate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事件，触发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reroute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函数卸载、挂载应用。对于挂载的应用，捕获到的绑定函数会在 </a:t>
            </a:r>
            <a:r>
              <a:rPr lang="en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reroute 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尾端手动调用</a:t>
            </a:r>
          </a:p>
        </p:txBody>
      </p:sp>
      <p:sp>
        <p:nvSpPr>
          <p:cNvPr id="11" name="同心圆 10">
            <a:extLst>
              <a:ext uri="{FF2B5EF4-FFF2-40B4-BE49-F238E27FC236}">
                <a16:creationId xmlns:a16="http://schemas.microsoft.com/office/drawing/2014/main" id="{8B79B95D-93EB-F24A-84DA-E1D0C93E59B9}"/>
              </a:ext>
            </a:extLst>
          </p:cNvPr>
          <p:cNvSpPr/>
          <p:nvPr/>
        </p:nvSpPr>
        <p:spPr>
          <a:xfrm>
            <a:off x="2703338" y="4057380"/>
            <a:ext cx="998785" cy="995422"/>
          </a:xfrm>
          <a:prstGeom prst="donut">
            <a:avLst>
              <a:gd name="adj" fmla="val 13908"/>
            </a:avLst>
          </a:prstGeom>
          <a:solidFill>
            <a:srgbClr val="FF6C6E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4000" b="0" dirty="0" err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同心圆 30">
            <a:extLst>
              <a:ext uri="{FF2B5EF4-FFF2-40B4-BE49-F238E27FC236}">
                <a16:creationId xmlns:a16="http://schemas.microsoft.com/office/drawing/2014/main" id="{6B9363E1-6625-FF41-9AE6-614A5173A55F}"/>
              </a:ext>
            </a:extLst>
          </p:cNvPr>
          <p:cNvSpPr/>
          <p:nvPr/>
        </p:nvSpPr>
        <p:spPr>
          <a:xfrm>
            <a:off x="2703338" y="5932160"/>
            <a:ext cx="998785" cy="995422"/>
          </a:xfrm>
          <a:prstGeom prst="donut">
            <a:avLst>
              <a:gd name="adj" fmla="val 13908"/>
            </a:avLst>
          </a:prstGeom>
          <a:solidFill>
            <a:srgbClr val="FF6C6E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4000" b="0" dirty="0" err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同心圆 34">
            <a:extLst>
              <a:ext uri="{FF2B5EF4-FFF2-40B4-BE49-F238E27FC236}">
                <a16:creationId xmlns:a16="http://schemas.microsoft.com/office/drawing/2014/main" id="{B6469024-75D5-A74D-9B71-602E05B9EC07}"/>
              </a:ext>
            </a:extLst>
          </p:cNvPr>
          <p:cNvSpPr/>
          <p:nvPr/>
        </p:nvSpPr>
        <p:spPr>
          <a:xfrm>
            <a:off x="2703338" y="8903664"/>
            <a:ext cx="998785" cy="995422"/>
          </a:xfrm>
          <a:prstGeom prst="donut">
            <a:avLst>
              <a:gd name="adj" fmla="val 13908"/>
            </a:avLst>
          </a:prstGeom>
          <a:solidFill>
            <a:srgbClr val="FF6C6E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4000" b="0" dirty="0" err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同心圆 37">
            <a:extLst>
              <a:ext uri="{FF2B5EF4-FFF2-40B4-BE49-F238E27FC236}">
                <a16:creationId xmlns:a16="http://schemas.microsoft.com/office/drawing/2014/main" id="{66BF8B19-6AEC-4748-B97C-CA9B3AD5289D}"/>
              </a:ext>
            </a:extLst>
          </p:cNvPr>
          <p:cNvSpPr/>
          <p:nvPr/>
        </p:nvSpPr>
        <p:spPr>
          <a:xfrm>
            <a:off x="2703338" y="11276155"/>
            <a:ext cx="998785" cy="995422"/>
          </a:xfrm>
          <a:prstGeom prst="donut">
            <a:avLst>
              <a:gd name="adj" fmla="val 13908"/>
            </a:avLst>
          </a:prstGeom>
          <a:solidFill>
            <a:srgbClr val="FF6C6E"/>
          </a:solidFill>
        </p:spPr>
        <p:txBody>
          <a:bodyPr wrap="square" rtlCol="0" anchor="ctr">
            <a:spAutoFit/>
          </a:bodyPr>
          <a:lstStyle/>
          <a:p>
            <a:r>
              <a:rPr kumimoji="1"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4000" b="0" dirty="0" err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9683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5843E960-C0E3-DA4F-9050-52423FCD5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891" y="663769"/>
            <a:ext cx="1188309" cy="16055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39F7ACA-0F72-9F4C-9915-0386C5BB3C88}"/>
              </a:ext>
            </a:extLst>
          </p:cNvPr>
          <p:cNvSpPr txBox="1"/>
          <p:nvPr/>
        </p:nvSpPr>
        <p:spPr>
          <a:xfrm>
            <a:off x="2883628" y="1009337"/>
            <a:ext cx="9682458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en-US" altLang="zh-CN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single-spa</a:t>
            </a:r>
            <a:r>
              <a:rPr kumimoji="1" lang="zh-CN" altLang="en-US" sz="8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微前端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3D3CF0C-3776-124D-8604-21DA5CE42DFA}"/>
              </a:ext>
            </a:extLst>
          </p:cNvPr>
          <p:cNvSpPr/>
          <p:nvPr/>
        </p:nvSpPr>
        <p:spPr>
          <a:xfrm>
            <a:off x="1345194" y="2700193"/>
            <a:ext cx="22441785" cy="10556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sz="4000" b="0" dirty="0">
                <a:solidFill>
                  <a:schemeClr val="bg1"/>
                </a:solidFill>
              </a:rPr>
              <a:t>{ </a:t>
            </a:r>
          </a:p>
          <a:p>
            <a:pPr algn="l"/>
            <a:r>
              <a:rPr lang="en" altLang="zh-CN" sz="4000" b="0" dirty="0">
                <a:solidFill>
                  <a:srgbClr val="FFFF00"/>
                </a:solidFill>
              </a:rPr>
              <a:t>id: </a:t>
            </a:r>
            <a:r>
              <a:rPr lang="en" altLang="zh-CN" sz="4000" b="0" dirty="0">
                <a:solidFill>
                  <a:schemeClr val="bg1"/>
                </a:solidFill>
              </a:rPr>
              <a:t>number;</a:t>
            </a:r>
            <a:r>
              <a:rPr lang="zh-CN" altLang="en-US" sz="4000" b="0" dirty="0">
                <a:solidFill>
                  <a:schemeClr val="bg1"/>
                </a:solidFill>
              </a:rPr>
              <a:t> </a:t>
            </a:r>
            <a:r>
              <a:rPr lang="en" altLang="zh-CN" sz="4000" b="0" dirty="0">
                <a:solidFill>
                  <a:schemeClr val="bg1"/>
                </a:solidFill>
              </a:rPr>
              <a:t>// id</a:t>
            </a:r>
          </a:p>
          <a:p>
            <a:pPr algn="l"/>
            <a:r>
              <a:rPr lang="en" altLang="zh-CN" sz="4000" b="0" dirty="0">
                <a:solidFill>
                  <a:srgbClr val="FFFF00"/>
                </a:solidFill>
              </a:rPr>
              <a:t>name: </a:t>
            </a:r>
            <a:r>
              <a:rPr lang="en" altLang="zh-CN" sz="4000" b="0" dirty="0">
                <a:solidFill>
                  <a:schemeClr val="bg1"/>
                </a:solidFill>
              </a:rPr>
              <a:t>string;</a:t>
            </a:r>
            <a:r>
              <a:rPr lang="zh-CN" altLang="en-US" sz="4000" b="0" dirty="0">
                <a:solidFill>
                  <a:schemeClr val="bg1"/>
                </a:solidFill>
              </a:rPr>
              <a:t> </a:t>
            </a:r>
            <a:r>
              <a:rPr lang="en" altLang="zh-CN" sz="4000" b="0" dirty="0">
                <a:solidFill>
                  <a:schemeClr val="bg1"/>
                </a:solidFill>
              </a:rPr>
              <a:t>// </a:t>
            </a:r>
            <a:r>
              <a:rPr lang="zh-CN" altLang="en-US" sz="4000" b="0" dirty="0">
                <a:solidFill>
                  <a:schemeClr val="bg1"/>
                </a:solidFill>
              </a:rPr>
              <a:t>包名 </a:t>
            </a:r>
            <a:endParaRPr lang="en-US" altLang="zh-CN" sz="4000" b="0" dirty="0">
              <a:solidFill>
                <a:schemeClr val="bg1"/>
              </a:solidFill>
            </a:endParaRPr>
          </a:p>
          <a:p>
            <a:pPr algn="l"/>
            <a:r>
              <a:rPr lang="en" altLang="zh-CN" sz="4000" b="0" dirty="0" err="1">
                <a:solidFill>
                  <a:srgbClr val="FFFF00"/>
                </a:solidFill>
              </a:rPr>
              <a:t>parentName</a:t>
            </a:r>
            <a:r>
              <a:rPr lang="en" altLang="zh-CN" sz="4000" b="0" dirty="0">
                <a:solidFill>
                  <a:srgbClr val="FFFF00"/>
                </a:solidFill>
              </a:rPr>
              <a:t>: </a:t>
            </a:r>
            <a:r>
              <a:rPr lang="en" altLang="zh-CN" sz="4000" b="0" dirty="0">
                <a:solidFill>
                  <a:schemeClr val="bg1"/>
                </a:solidFill>
              </a:rPr>
              <a:t>string;// </a:t>
            </a:r>
            <a:r>
              <a:rPr lang="zh-CN" altLang="en-US" sz="4000" b="0" dirty="0">
                <a:solidFill>
                  <a:schemeClr val="bg1"/>
                </a:solidFill>
              </a:rPr>
              <a:t>父包名或应用名 </a:t>
            </a:r>
            <a:endParaRPr lang="en-US" altLang="zh-CN" sz="4000" b="0" dirty="0">
              <a:solidFill>
                <a:schemeClr val="bg1"/>
              </a:solidFill>
            </a:endParaRPr>
          </a:p>
          <a:p>
            <a:pPr algn="l"/>
            <a:r>
              <a:rPr lang="en" altLang="zh-CN" sz="4000" b="0" dirty="0">
                <a:solidFill>
                  <a:srgbClr val="FFFF00"/>
                </a:solidFill>
              </a:rPr>
              <a:t>parcels: </a:t>
            </a:r>
            <a:r>
              <a:rPr lang="en" altLang="zh-CN" sz="4000" b="0" dirty="0">
                <a:solidFill>
                  <a:schemeClr val="bg1"/>
                </a:solidFill>
              </a:rPr>
              <a:t>{},// </a:t>
            </a:r>
            <a:r>
              <a:rPr lang="zh-CN" altLang="en-US" sz="4000" b="0" dirty="0">
                <a:solidFill>
                  <a:schemeClr val="bg1"/>
                </a:solidFill>
              </a:rPr>
              <a:t>包，以 </a:t>
            </a:r>
            <a:r>
              <a:rPr lang="en-US" altLang="zh-CN" sz="4000" b="0" dirty="0">
                <a:solidFill>
                  <a:schemeClr val="bg1"/>
                </a:solidFill>
              </a:rPr>
              <a:t>{ </a:t>
            </a:r>
            <a:r>
              <a:rPr lang="en" altLang="zh-CN" sz="4000" b="0" dirty="0">
                <a:solidFill>
                  <a:schemeClr val="bg1"/>
                </a:solidFill>
              </a:rPr>
              <a:t>id: parcel } </a:t>
            </a:r>
            <a:r>
              <a:rPr lang="zh-CN" altLang="en-US" sz="4000" b="0" dirty="0">
                <a:solidFill>
                  <a:schemeClr val="bg1"/>
                </a:solidFill>
              </a:rPr>
              <a:t>形式存储 </a:t>
            </a:r>
            <a:endParaRPr lang="en-US" altLang="zh-CN" sz="4000" b="0" dirty="0">
              <a:solidFill>
                <a:schemeClr val="bg1"/>
              </a:solidFill>
            </a:endParaRPr>
          </a:p>
          <a:p>
            <a:pPr algn="l"/>
            <a:r>
              <a:rPr lang="en" altLang="zh-CN" sz="4000" b="0" dirty="0">
                <a:solidFill>
                  <a:srgbClr val="FFFF00"/>
                </a:solidFill>
              </a:rPr>
              <a:t>status: </a:t>
            </a:r>
            <a:r>
              <a:rPr lang="en" altLang="zh-CN" sz="4000" b="0" dirty="0">
                <a:solidFill>
                  <a:schemeClr val="bg1"/>
                </a:solidFill>
              </a:rPr>
              <a:t>NOT_LOADED | LOADING_SOURCE_CODE | NOT_BOOTSTRAPPED | BOOTSTRAPPING | NOT_MOUNTED | MOUNTING | UPDATING | LOAD_ERROR | MOUNTED | UNMOUNTING | SKIP_BECAUSE_BROKEN;// </a:t>
            </a:r>
            <a:r>
              <a:rPr lang="zh-CN" altLang="en-US" sz="4000" b="0" dirty="0">
                <a:solidFill>
                  <a:schemeClr val="bg1"/>
                </a:solidFill>
              </a:rPr>
              <a:t>状态 </a:t>
            </a:r>
            <a:endParaRPr lang="en-US" altLang="zh-CN" sz="4000" b="0" dirty="0">
              <a:solidFill>
                <a:schemeClr val="bg1"/>
              </a:solidFill>
            </a:endParaRPr>
          </a:p>
          <a:p>
            <a:pPr algn="l"/>
            <a:r>
              <a:rPr lang="en" altLang="zh-CN" sz="4000" b="0" dirty="0" err="1">
                <a:solidFill>
                  <a:srgbClr val="FFFF00"/>
                </a:solidFill>
              </a:rPr>
              <a:t>customProps</a:t>
            </a:r>
            <a:r>
              <a:rPr lang="en" altLang="zh-CN" sz="4000" b="0" dirty="0">
                <a:solidFill>
                  <a:srgbClr val="FFFF00"/>
                </a:solidFill>
              </a:rPr>
              <a:t>: </a:t>
            </a:r>
            <a:r>
              <a:rPr lang="en" altLang="zh-CN" sz="4000" b="0" dirty="0">
                <a:solidFill>
                  <a:schemeClr val="bg1"/>
                </a:solidFill>
              </a:rPr>
              <a:t>{ [key: string]: any };</a:t>
            </a:r>
            <a:r>
              <a:rPr lang="zh-CN" altLang="en-US" sz="4000" b="0" dirty="0">
                <a:solidFill>
                  <a:schemeClr val="bg1"/>
                </a:solidFill>
              </a:rPr>
              <a:t> </a:t>
            </a:r>
            <a:r>
              <a:rPr lang="en" altLang="zh-CN" sz="4000" b="0" dirty="0">
                <a:solidFill>
                  <a:schemeClr val="bg1"/>
                </a:solidFill>
              </a:rPr>
              <a:t>// </a:t>
            </a:r>
            <a:r>
              <a:rPr lang="zh-CN" altLang="en-US" sz="4000" b="0" dirty="0">
                <a:solidFill>
                  <a:schemeClr val="bg1"/>
                </a:solidFill>
              </a:rPr>
              <a:t>自定义属性，包含 </a:t>
            </a:r>
            <a:r>
              <a:rPr lang="en" altLang="zh-CN" sz="4000" b="0" dirty="0" err="1">
                <a:solidFill>
                  <a:schemeClr val="bg1"/>
                </a:solidFill>
              </a:rPr>
              <a:t>domElement</a:t>
            </a:r>
            <a:r>
              <a:rPr lang="en" altLang="zh-CN" sz="4000" b="0" dirty="0">
                <a:solidFill>
                  <a:schemeClr val="bg1"/>
                </a:solidFill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</a:rPr>
              <a:t>挂载节点 </a:t>
            </a:r>
            <a:endParaRPr lang="en-US" altLang="zh-CN" sz="4000" b="0" dirty="0">
              <a:solidFill>
                <a:schemeClr val="bg1"/>
              </a:solidFill>
            </a:endParaRPr>
          </a:p>
          <a:p>
            <a:pPr algn="l"/>
            <a:r>
              <a:rPr lang="en" altLang="zh-CN" sz="4000" b="0" dirty="0">
                <a:solidFill>
                  <a:srgbClr val="FFFF00"/>
                </a:solidFill>
              </a:rPr>
              <a:t>bootstrap: </a:t>
            </a:r>
            <a:r>
              <a:rPr lang="en" altLang="zh-CN" sz="4000" b="0" dirty="0">
                <a:solidFill>
                  <a:schemeClr val="bg1"/>
                </a:solidFill>
              </a:rPr>
              <a:t>(props: { </a:t>
            </a:r>
            <a:r>
              <a:rPr lang="en" altLang="zh-CN" sz="4000" b="0" dirty="0" err="1">
                <a:solidFill>
                  <a:schemeClr val="bg1"/>
                </a:solidFill>
              </a:rPr>
              <a:t>customProps</a:t>
            </a:r>
            <a:r>
              <a:rPr lang="en" altLang="zh-CN" sz="4000" b="0" dirty="0">
                <a:solidFill>
                  <a:schemeClr val="bg1"/>
                </a:solidFill>
              </a:rPr>
              <a:t>, name, </a:t>
            </a:r>
            <a:r>
              <a:rPr lang="en" altLang="zh-CN" sz="4000" b="0" dirty="0" err="1">
                <a:solidFill>
                  <a:schemeClr val="bg1"/>
                </a:solidFill>
              </a:rPr>
              <a:t>mountParcel</a:t>
            </a:r>
            <a:r>
              <a:rPr lang="en" altLang="zh-CN" sz="4000" b="0" dirty="0">
                <a:solidFill>
                  <a:schemeClr val="bg1"/>
                </a:solidFill>
              </a:rPr>
              <a:t>, </a:t>
            </a:r>
            <a:r>
              <a:rPr lang="en" altLang="zh-CN" sz="4000" b="0" dirty="0" err="1">
                <a:solidFill>
                  <a:schemeClr val="bg1"/>
                </a:solidFill>
              </a:rPr>
              <a:t>singleSpa</a:t>
            </a:r>
            <a:r>
              <a:rPr lang="en" altLang="zh-CN" sz="4000" b="0" dirty="0">
                <a:solidFill>
                  <a:schemeClr val="bg1"/>
                </a:solidFill>
              </a:rPr>
              <a:t> }) =&gt; Promise;</a:t>
            </a:r>
            <a:r>
              <a:rPr lang="zh-CN" altLang="en-US" sz="4000" b="0" dirty="0">
                <a:solidFill>
                  <a:schemeClr val="bg1"/>
                </a:solidFill>
              </a:rPr>
              <a:t> </a:t>
            </a:r>
            <a:r>
              <a:rPr lang="en" altLang="zh-CN" sz="4000" b="0" dirty="0">
                <a:solidFill>
                  <a:schemeClr val="bg1"/>
                </a:solidFill>
              </a:rPr>
              <a:t>// </a:t>
            </a:r>
            <a:r>
              <a:rPr lang="zh-CN" altLang="en-US" sz="4000" b="0" dirty="0">
                <a:solidFill>
                  <a:schemeClr val="bg1"/>
                </a:solidFill>
              </a:rPr>
              <a:t>引导函数 </a:t>
            </a:r>
            <a:endParaRPr lang="en-US" altLang="zh-CN" sz="4000" b="0" dirty="0">
              <a:solidFill>
                <a:schemeClr val="bg1"/>
              </a:solidFill>
            </a:endParaRPr>
          </a:p>
          <a:p>
            <a:pPr algn="l"/>
            <a:r>
              <a:rPr lang="en" altLang="zh-CN" sz="4000" b="0" dirty="0">
                <a:solidFill>
                  <a:srgbClr val="FFFF00"/>
                </a:solidFill>
              </a:rPr>
              <a:t>mount: </a:t>
            </a:r>
            <a:r>
              <a:rPr lang="en" altLang="zh-CN" sz="4000" b="0" dirty="0">
                <a:solidFill>
                  <a:schemeClr val="bg1"/>
                </a:solidFill>
              </a:rPr>
              <a:t>(props: { </a:t>
            </a:r>
            <a:r>
              <a:rPr lang="en" altLang="zh-CN" sz="4000" b="0" dirty="0" err="1">
                <a:solidFill>
                  <a:schemeClr val="bg1"/>
                </a:solidFill>
              </a:rPr>
              <a:t>customProps</a:t>
            </a:r>
            <a:r>
              <a:rPr lang="en" altLang="zh-CN" sz="4000" b="0" dirty="0">
                <a:solidFill>
                  <a:schemeClr val="bg1"/>
                </a:solidFill>
              </a:rPr>
              <a:t>, name, </a:t>
            </a:r>
            <a:r>
              <a:rPr lang="en" altLang="zh-CN" sz="4000" b="0" dirty="0" err="1">
                <a:solidFill>
                  <a:schemeClr val="bg1"/>
                </a:solidFill>
              </a:rPr>
              <a:t>mountParcel</a:t>
            </a:r>
            <a:r>
              <a:rPr lang="en" altLang="zh-CN" sz="4000" b="0" dirty="0">
                <a:solidFill>
                  <a:schemeClr val="bg1"/>
                </a:solidFill>
              </a:rPr>
              <a:t>, </a:t>
            </a:r>
            <a:r>
              <a:rPr lang="en" altLang="zh-CN" sz="4000" b="0" dirty="0" err="1">
                <a:solidFill>
                  <a:schemeClr val="bg1"/>
                </a:solidFill>
              </a:rPr>
              <a:t>singleSpa</a:t>
            </a:r>
            <a:r>
              <a:rPr lang="en" altLang="zh-CN" sz="4000" b="0" dirty="0">
                <a:solidFill>
                  <a:schemeClr val="bg1"/>
                </a:solidFill>
              </a:rPr>
              <a:t> }) =&gt; Promise;</a:t>
            </a:r>
            <a:r>
              <a:rPr lang="zh-CN" altLang="en-US" sz="4000" b="0" dirty="0">
                <a:solidFill>
                  <a:schemeClr val="bg1"/>
                </a:solidFill>
              </a:rPr>
              <a:t> </a:t>
            </a:r>
            <a:r>
              <a:rPr lang="en" altLang="zh-CN" sz="4000" b="0" dirty="0">
                <a:solidFill>
                  <a:schemeClr val="bg1"/>
                </a:solidFill>
              </a:rPr>
              <a:t>// </a:t>
            </a:r>
            <a:r>
              <a:rPr lang="zh-CN" altLang="en-US" sz="4000" b="0" dirty="0">
                <a:solidFill>
                  <a:schemeClr val="bg1"/>
                </a:solidFill>
              </a:rPr>
              <a:t>挂载函数 </a:t>
            </a:r>
            <a:endParaRPr lang="en-US" altLang="zh-CN" sz="4000" b="0" dirty="0">
              <a:solidFill>
                <a:schemeClr val="bg1"/>
              </a:solidFill>
            </a:endParaRPr>
          </a:p>
          <a:p>
            <a:pPr algn="l"/>
            <a:r>
              <a:rPr lang="en" altLang="zh-CN" sz="4000" b="0" dirty="0">
                <a:solidFill>
                  <a:srgbClr val="FFFF00"/>
                </a:solidFill>
              </a:rPr>
              <a:t>update: </a:t>
            </a:r>
            <a:r>
              <a:rPr lang="en" altLang="zh-CN" sz="4000" b="0" dirty="0">
                <a:solidFill>
                  <a:schemeClr val="bg1"/>
                </a:solidFill>
              </a:rPr>
              <a:t>(props: { </a:t>
            </a:r>
            <a:r>
              <a:rPr lang="en" altLang="zh-CN" sz="4000" b="0" dirty="0" err="1">
                <a:solidFill>
                  <a:schemeClr val="bg1"/>
                </a:solidFill>
              </a:rPr>
              <a:t>customProps</a:t>
            </a:r>
            <a:r>
              <a:rPr lang="en" altLang="zh-CN" sz="4000" b="0" dirty="0">
                <a:solidFill>
                  <a:schemeClr val="bg1"/>
                </a:solidFill>
              </a:rPr>
              <a:t>, name, </a:t>
            </a:r>
            <a:r>
              <a:rPr lang="en" altLang="zh-CN" sz="4000" b="0" dirty="0" err="1">
                <a:solidFill>
                  <a:schemeClr val="bg1"/>
                </a:solidFill>
              </a:rPr>
              <a:t>mountParcel</a:t>
            </a:r>
            <a:r>
              <a:rPr lang="en" altLang="zh-CN" sz="4000" b="0" dirty="0">
                <a:solidFill>
                  <a:schemeClr val="bg1"/>
                </a:solidFill>
              </a:rPr>
              <a:t>, </a:t>
            </a:r>
            <a:r>
              <a:rPr lang="en" altLang="zh-CN" sz="4000" b="0" dirty="0" err="1">
                <a:solidFill>
                  <a:schemeClr val="bg1"/>
                </a:solidFill>
              </a:rPr>
              <a:t>singleSpa</a:t>
            </a:r>
            <a:r>
              <a:rPr lang="en" altLang="zh-CN" sz="4000" b="0" dirty="0">
                <a:solidFill>
                  <a:schemeClr val="bg1"/>
                </a:solidFill>
              </a:rPr>
              <a:t> }) =&gt; Promise;</a:t>
            </a:r>
            <a:r>
              <a:rPr lang="zh-CN" altLang="en-US" sz="4000" b="0" dirty="0">
                <a:solidFill>
                  <a:schemeClr val="bg1"/>
                </a:solidFill>
              </a:rPr>
              <a:t> </a:t>
            </a:r>
            <a:r>
              <a:rPr lang="en" altLang="zh-CN" sz="4000" b="0" dirty="0">
                <a:solidFill>
                  <a:schemeClr val="bg1"/>
                </a:solidFill>
              </a:rPr>
              <a:t>// </a:t>
            </a:r>
            <a:r>
              <a:rPr lang="zh-CN" altLang="en-US" sz="4000" b="0" dirty="0">
                <a:solidFill>
                  <a:schemeClr val="bg1"/>
                </a:solidFill>
              </a:rPr>
              <a:t>更新函数 </a:t>
            </a:r>
            <a:r>
              <a:rPr lang="en" altLang="zh-CN" sz="4000" b="0" dirty="0" err="1">
                <a:solidFill>
                  <a:srgbClr val="FFFF00"/>
                </a:solidFill>
              </a:rPr>
              <a:t>unmountThisParcel</a:t>
            </a:r>
            <a:r>
              <a:rPr lang="en" altLang="zh-CN" sz="4000" b="0" dirty="0">
                <a:solidFill>
                  <a:srgbClr val="FFFF00"/>
                </a:solidFill>
              </a:rPr>
              <a:t>: </a:t>
            </a:r>
            <a:r>
              <a:rPr lang="en" altLang="zh-CN" sz="4000" b="0" dirty="0">
                <a:solidFill>
                  <a:schemeClr val="bg1"/>
                </a:solidFill>
              </a:rPr>
              <a:t>() =&gt; Promise;</a:t>
            </a:r>
            <a:r>
              <a:rPr lang="zh-CN" altLang="en-US" sz="4000" b="0" dirty="0">
                <a:solidFill>
                  <a:schemeClr val="bg1"/>
                </a:solidFill>
              </a:rPr>
              <a:t> </a:t>
            </a:r>
            <a:r>
              <a:rPr lang="en" altLang="zh-CN" sz="4000" b="0" dirty="0">
                <a:solidFill>
                  <a:schemeClr val="bg1"/>
                </a:solidFill>
              </a:rPr>
              <a:t>// </a:t>
            </a:r>
            <a:r>
              <a:rPr lang="zh-CN" altLang="en-US" sz="4000" b="0" dirty="0">
                <a:solidFill>
                  <a:schemeClr val="bg1"/>
                </a:solidFill>
              </a:rPr>
              <a:t>卸载接口，内部会调用 </a:t>
            </a:r>
            <a:r>
              <a:rPr lang="en" altLang="zh-CN" sz="4000" b="0" dirty="0" err="1">
                <a:solidFill>
                  <a:schemeClr val="bg1"/>
                </a:solidFill>
              </a:rPr>
              <a:t>parcel.unmount</a:t>
            </a:r>
            <a:r>
              <a:rPr lang="en" altLang="zh-CN" sz="4000" b="0" dirty="0">
                <a:solidFill>
                  <a:schemeClr val="bg1"/>
                </a:solidFill>
              </a:rPr>
              <a:t> </a:t>
            </a:r>
            <a:r>
              <a:rPr lang="zh-CN" altLang="en-US" sz="4000" b="0" dirty="0">
                <a:solidFill>
                  <a:schemeClr val="bg1"/>
                </a:solidFill>
              </a:rPr>
              <a:t>方法 </a:t>
            </a:r>
            <a:endParaRPr lang="en-US" altLang="zh-CN" sz="4000" b="0" dirty="0">
              <a:solidFill>
                <a:schemeClr val="bg1"/>
              </a:solidFill>
            </a:endParaRPr>
          </a:p>
          <a:p>
            <a:pPr algn="l"/>
            <a:r>
              <a:rPr lang="en" altLang="zh-CN" sz="4000" b="0" dirty="0">
                <a:solidFill>
                  <a:srgbClr val="FFFF00"/>
                </a:solidFill>
              </a:rPr>
              <a:t>unmount: </a:t>
            </a:r>
            <a:r>
              <a:rPr lang="en" altLang="zh-CN" sz="4000" b="0" dirty="0">
                <a:solidFill>
                  <a:schemeClr val="bg1"/>
                </a:solidFill>
              </a:rPr>
              <a:t>(props: { </a:t>
            </a:r>
            <a:r>
              <a:rPr lang="en" altLang="zh-CN" sz="4000" b="0" dirty="0" err="1">
                <a:solidFill>
                  <a:schemeClr val="bg1"/>
                </a:solidFill>
              </a:rPr>
              <a:t>customProps</a:t>
            </a:r>
            <a:r>
              <a:rPr lang="en" altLang="zh-CN" sz="4000" b="0" dirty="0">
                <a:solidFill>
                  <a:schemeClr val="bg1"/>
                </a:solidFill>
              </a:rPr>
              <a:t>, name, </a:t>
            </a:r>
            <a:r>
              <a:rPr lang="en" altLang="zh-CN" sz="4000" b="0" dirty="0" err="1">
                <a:solidFill>
                  <a:schemeClr val="bg1"/>
                </a:solidFill>
              </a:rPr>
              <a:t>mountParcel</a:t>
            </a:r>
            <a:r>
              <a:rPr lang="en" altLang="zh-CN" sz="4000" b="0" dirty="0">
                <a:solidFill>
                  <a:schemeClr val="bg1"/>
                </a:solidFill>
              </a:rPr>
              <a:t>, </a:t>
            </a:r>
            <a:r>
              <a:rPr lang="en" altLang="zh-CN" sz="4000" b="0" dirty="0" err="1">
                <a:solidFill>
                  <a:schemeClr val="bg1"/>
                </a:solidFill>
              </a:rPr>
              <a:t>singleSpa</a:t>
            </a:r>
            <a:r>
              <a:rPr lang="en" altLang="zh-CN" sz="4000" b="0" dirty="0">
                <a:solidFill>
                  <a:schemeClr val="bg1"/>
                </a:solidFill>
              </a:rPr>
              <a:t> }) =&gt; Promise;</a:t>
            </a:r>
            <a:r>
              <a:rPr lang="zh-CN" altLang="en-US" sz="4000" b="0" dirty="0">
                <a:solidFill>
                  <a:schemeClr val="bg1"/>
                </a:solidFill>
              </a:rPr>
              <a:t> </a:t>
            </a:r>
            <a:r>
              <a:rPr lang="en" altLang="zh-CN" sz="4000" b="0" dirty="0">
                <a:solidFill>
                  <a:schemeClr val="bg1"/>
                </a:solidFill>
              </a:rPr>
              <a:t>// </a:t>
            </a:r>
            <a:r>
              <a:rPr lang="zh-CN" altLang="en-US" sz="4000" b="0" dirty="0">
                <a:solidFill>
                  <a:schemeClr val="bg1"/>
                </a:solidFill>
              </a:rPr>
              <a:t>卸载函数 </a:t>
            </a:r>
            <a:endParaRPr lang="en-US" altLang="zh-CN" sz="4000" b="0" dirty="0">
              <a:solidFill>
                <a:schemeClr val="bg1"/>
              </a:solidFill>
            </a:endParaRPr>
          </a:p>
          <a:p>
            <a:pPr algn="l"/>
            <a:r>
              <a:rPr lang="en" altLang="zh-CN" sz="4000" b="0" dirty="0">
                <a:solidFill>
                  <a:srgbClr val="FFFF00"/>
                </a:solidFill>
              </a:rPr>
              <a:t>unload: </a:t>
            </a:r>
            <a:r>
              <a:rPr lang="en" altLang="zh-CN" sz="4000" b="0" dirty="0">
                <a:solidFill>
                  <a:schemeClr val="bg1"/>
                </a:solidFill>
              </a:rPr>
              <a:t>(props: { </a:t>
            </a:r>
            <a:r>
              <a:rPr lang="en" altLang="zh-CN" sz="4000" b="0" dirty="0" err="1">
                <a:solidFill>
                  <a:schemeClr val="bg1"/>
                </a:solidFill>
              </a:rPr>
              <a:t>customProps</a:t>
            </a:r>
            <a:r>
              <a:rPr lang="en" altLang="zh-CN" sz="4000" b="0" dirty="0">
                <a:solidFill>
                  <a:schemeClr val="bg1"/>
                </a:solidFill>
              </a:rPr>
              <a:t>, name, </a:t>
            </a:r>
            <a:r>
              <a:rPr lang="en" altLang="zh-CN" sz="4000" b="0" dirty="0" err="1">
                <a:solidFill>
                  <a:schemeClr val="bg1"/>
                </a:solidFill>
              </a:rPr>
              <a:t>mountParcel</a:t>
            </a:r>
            <a:r>
              <a:rPr lang="en" altLang="zh-CN" sz="4000" b="0" dirty="0">
                <a:solidFill>
                  <a:schemeClr val="bg1"/>
                </a:solidFill>
              </a:rPr>
              <a:t>, </a:t>
            </a:r>
            <a:r>
              <a:rPr lang="en" altLang="zh-CN" sz="4000" b="0" dirty="0" err="1">
                <a:solidFill>
                  <a:schemeClr val="bg1"/>
                </a:solidFill>
              </a:rPr>
              <a:t>singleSpa</a:t>
            </a:r>
            <a:r>
              <a:rPr lang="en" altLang="zh-CN" sz="4000" b="0" dirty="0">
                <a:solidFill>
                  <a:schemeClr val="bg1"/>
                </a:solidFill>
              </a:rPr>
              <a:t> }) =&gt; Promise;</a:t>
            </a:r>
            <a:r>
              <a:rPr lang="zh-CN" altLang="en-US" sz="4000" b="0" dirty="0">
                <a:solidFill>
                  <a:schemeClr val="bg1"/>
                </a:solidFill>
              </a:rPr>
              <a:t> </a:t>
            </a:r>
            <a:r>
              <a:rPr lang="en" altLang="zh-CN" sz="4000" b="0" dirty="0">
                <a:solidFill>
                  <a:schemeClr val="bg1"/>
                </a:solidFill>
              </a:rPr>
              <a:t>// </a:t>
            </a:r>
            <a:r>
              <a:rPr lang="zh-CN" altLang="en-US" sz="4000" b="0" dirty="0">
                <a:solidFill>
                  <a:schemeClr val="bg1"/>
                </a:solidFill>
              </a:rPr>
              <a:t>卸载脚本函数 </a:t>
            </a:r>
            <a:r>
              <a:rPr lang="en" altLang="zh-CN" sz="4000" b="0" dirty="0">
                <a:solidFill>
                  <a:srgbClr val="FFFF00"/>
                </a:solidFill>
              </a:rPr>
              <a:t>timeouts: </a:t>
            </a:r>
            <a:r>
              <a:rPr lang="en" altLang="zh-CN" sz="4000" b="0" dirty="0">
                <a:solidFill>
                  <a:schemeClr val="bg1"/>
                </a:solidFill>
              </a:rPr>
              <a:t>{ bootstrap, mount, unmount, unload };// </a:t>
            </a:r>
            <a:r>
              <a:rPr lang="zh-CN" altLang="en-US" sz="4000" b="0" dirty="0">
                <a:solidFill>
                  <a:schemeClr val="bg1"/>
                </a:solidFill>
              </a:rPr>
              <a:t>超时设置</a:t>
            </a:r>
            <a:endParaRPr lang="en-US" altLang="zh-CN" sz="4000" b="0" dirty="0">
              <a:solidFill>
                <a:schemeClr val="bg1"/>
              </a:solidFill>
            </a:endParaRPr>
          </a:p>
          <a:p>
            <a:pPr algn="l"/>
            <a:r>
              <a:rPr lang="zh-CN" altLang="en-US" sz="4000" b="0" dirty="0">
                <a:solidFill>
                  <a:schemeClr val="bg1"/>
                </a:solidFill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</a:rPr>
              <a:t>}</a:t>
            </a:r>
            <a:endParaRPr lang="zh-CN" altLang="en-US" sz="4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C2E72B-DCDA-7A4E-81D2-FB9DCE1E93BA}"/>
              </a:ext>
            </a:extLst>
          </p:cNvPr>
          <p:cNvSpPr/>
          <p:nvPr/>
        </p:nvSpPr>
        <p:spPr>
          <a:xfrm>
            <a:off x="3611641" y="2160188"/>
            <a:ext cx="151836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Wingdings" pitchFamily="2" charset="2"/>
              <a:buChar char="n"/>
            </a:pPr>
            <a:r>
              <a:rPr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</a:t>
            </a:r>
          </a:p>
        </p:txBody>
      </p:sp>
    </p:spTree>
    <p:extLst>
      <p:ext uri="{BB962C8B-B14F-4D97-AF65-F5344CB8AC3E}">
        <p14:creationId xmlns:p14="http://schemas.microsoft.com/office/powerpoint/2010/main" val="2357433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2193065" y="1965566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3763926" y="7253417"/>
            <a:ext cx="17862697" cy="4246945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在线运行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用上次写的</a:t>
            </a:r>
            <a:r>
              <a:rPr kumimoji="1" lang="en-US" altLang="zh-CN" sz="6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monaca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编辑器，添加一个运行按钮</a:t>
            </a:r>
            <a:endParaRPr kumimoji="1" lang="en-US" altLang="zh-CN" sz="6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实时预览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9F0E523-9168-E14B-9D7E-8F7CF69EE9C9}"/>
              </a:ext>
            </a:extLst>
          </p:cNvPr>
          <p:cNvGrpSpPr/>
          <p:nvPr/>
        </p:nvGrpSpPr>
        <p:grpSpPr>
          <a:xfrm>
            <a:off x="8406370" y="3516265"/>
            <a:ext cx="7571260" cy="2946319"/>
            <a:chOff x="5394911" y="6811938"/>
            <a:chExt cx="7571260" cy="294631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8EF13C2-308D-4F49-BEA2-6D93F2C66F2B}"/>
                </a:ext>
              </a:extLst>
            </p:cNvPr>
            <p:cNvGrpSpPr/>
            <p:nvPr/>
          </p:nvGrpSpPr>
          <p:grpSpPr>
            <a:xfrm>
              <a:off x="6619333" y="7411386"/>
              <a:ext cx="5557333" cy="1905000"/>
              <a:chOff x="5941940" y="7299941"/>
              <a:chExt cx="5557333" cy="1905000"/>
            </a:xfrm>
          </p:grpSpPr>
          <p:pic>
            <p:nvPicPr>
              <p:cNvPr id="11" name="图形 10">
                <a:extLst>
                  <a:ext uri="{FF2B5EF4-FFF2-40B4-BE49-F238E27FC236}">
                    <a16:creationId xmlns:a16="http://schemas.microsoft.com/office/drawing/2014/main" id="{7AE59103-2F93-B646-B0D0-96E8C0521E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41940" y="7299941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06C733C1-C733-CD49-8707-AF6D56D73ACC}"/>
                  </a:ext>
                </a:extLst>
              </p:cNvPr>
              <p:cNvSpPr/>
              <p:nvPr/>
            </p:nvSpPr>
            <p:spPr>
              <a:xfrm>
                <a:off x="8301455" y="7511195"/>
                <a:ext cx="3197818" cy="1482491"/>
              </a:xfrm>
              <a:prstGeom prst="roundRect">
                <a:avLst>
                  <a:gd name="adj" fmla="val 927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zh-CN" altLang="en-US" sz="9600" dirty="0">
                    <a:solidFill>
                      <a:schemeClr val="bg1"/>
                    </a:solidFill>
                  </a:rPr>
                  <a:t>作业</a:t>
                </a:r>
              </a:p>
            </p:txBody>
          </p:sp>
        </p:grp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9836C82C-A576-D946-8276-CB9DAA81048F}"/>
                </a:ext>
              </a:extLst>
            </p:cNvPr>
            <p:cNvSpPr/>
            <p:nvPr/>
          </p:nvSpPr>
          <p:spPr>
            <a:xfrm>
              <a:off x="5394911" y="6811938"/>
              <a:ext cx="7571260" cy="2946319"/>
            </a:xfrm>
            <a:prstGeom prst="trapezoid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8503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25447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7FB80CB-E68E-E748-B14B-18E8E6F60679}"/>
              </a:ext>
            </a:extLst>
          </p:cNvPr>
          <p:cNvSpPr txBox="1"/>
          <p:nvPr/>
        </p:nvSpPr>
        <p:spPr>
          <a:xfrm>
            <a:off x="672792" y="1045721"/>
            <a:ext cx="3738273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本课重点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8F4BBE-EA14-D346-91F5-4AFA5D55FD84}"/>
              </a:ext>
            </a:extLst>
          </p:cNvPr>
          <p:cNvSpPr txBox="1"/>
          <p:nvPr/>
        </p:nvSpPr>
        <p:spPr>
          <a:xfrm>
            <a:off x="1616141" y="2805574"/>
            <a:ext cx="789400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5A4A83-11E2-8846-A733-A866B6FC3F08}"/>
              </a:ext>
            </a:extLst>
          </p:cNvPr>
          <p:cNvSpPr txBox="1"/>
          <p:nvPr/>
        </p:nvSpPr>
        <p:spPr>
          <a:xfrm>
            <a:off x="1616141" y="3971041"/>
            <a:ext cx="11075375" cy="914399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Module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Federation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4636F2-1273-424F-8647-EA3BEC0306CF}"/>
              </a:ext>
            </a:extLst>
          </p:cNvPr>
          <p:cNvSpPr txBox="1"/>
          <p:nvPr/>
        </p:nvSpPr>
        <p:spPr>
          <a:xfrm>
            <a:off x="14162557" y="3971040"/>
            <a:ext cx="789400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TreeShaking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7C6C14-53FD-ED48-8388-521683845661}"/>
              </a:ext>
            </a:extLst>
          </p:cNvPr>
          <p:cNvSpPr txBox="1"/>
          <p:nvPr/>
        </p:nvSpPr>
        <p:spPr>
          <a:xfrm>
            <a:off x="1616141" y="5236969"/>
            <a:ext cx="789400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插件开发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E1C21D-2DD8-7646-960D-3A58A0ABB761}"/>
              </a:ext>
            </a:extLst>
          </p:cNvPr>
          <p:cNvSpPr txBox="1"/>
          <p:nvPr/>
        </p:nvSpPr>
        <p:spPr>
          <a:xfrm>
            <a:off x="14162557" y="2805574"/>
            <a:ext cx="789400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en-US" altLang="zh-CN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Babel</a:t>
            </a:r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基础与插件开发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F68AA18E-B5EA-5640-9C61-2E0CD27F286B}"/>
              </a:ext>
            </a:extLst>
          </p:cNvPr>
          <p:cNvSpPr/>
          <p:nvPr/>
        </p:nvSpPr>
        <p:spPr>
          <a:xfrm>
            <a:off x="1616141" y="8139212"/>
            <a:ext cx="8566950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Webpack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Module Federation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C4DF95E8-3E35-4A45-8EDD-39806DADEE59}"/>
              </a:ext>
            </a:extLst>
          </p:cNvPr>
          <p:cNvSpPr/>
          <p:nvPr/>
        </p:nvSpPr>
        <p:spPr>
          <a:xfrm>
            <a:off x="1734718" y="9967713"/>
            <a:ext cx="8329795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Webpack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plugin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2D9CE08-313F-5349-9E28-C324B47882A8}"/>
              </a:ext>
            </a:extLst>
          </p:cNvPr>
          <p:cNvSpPr/>
          <p:nvPr/>
        </p:nvSpPr>
        <p:spPr>
          <a:xfrm>
            <a:off x="11255376" y="8139212"/>
            <a:ext cx="8329795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babel</a:t>
            </a:r>
            <a:r>
              <a:rPr lang="zh-CN" altLang="en-US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 </a:t>
            </a:r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plugin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51B788B1-F99F-324C-A1A6-80624724F91D}"/>
              </a:ext>
            </a:extLst>
          </p:cNvPr>
          <p:cNvSpPr/>
          <p:nvPr/>
        </p:nvSpPr>
        <p:spPr>
          <a:xfrm>
            <a:off x="11255376" y="9967713"/>
            <a:ext cx="8566950" cy="1146588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lang="en-US" altLang="zh-CN" sz="4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Helvetica Neue Medium"/>
              </a:rPr>
              <a:t>Tree-shaking Demo</a:t>
            </a:r>
          </a:p>
        </p:txBody>
      </p:sp>
    </p:spTree>
    <p:extLst>
      <p:ext uri="{BB962C8B-B14F-4D97-AF65-F5344CB8AC3E}">
        <p14:creationId xmlns:p14="http://schemas.microsoft.com/office/powerpoint/2010/main" val="1125789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A8279-AD58-B44C-898F-6A837CAC85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E41055-3EB6-A242-9C40-54F9E1E200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训练营ppt模版-5.jpg" descr="训练营ppt模版-5.jpg">
            <a:extLst>
              <a:ext uri="{FF2B5EF4-FFF2-40B4-BE49-F238E27FC236}">
                <a16:creationId xmlns:a16="http://schemas.microsoft.com/office/drawing/2014/main" id="{6D59A9FB-49FE-7D41-936B-A334AF05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3E730BA-AEA9-934E-9DAB-4280A14EDF68}"/>
              </a:ext>
            </a:extLst>
          </p:cNvPr>
          <p:cNvSpPr txBox="1"/>
          <p:nvPr/>
        </p:nvSpPr>
        <p:spPr>
          <a:xfrm>
            <a:off x="5110617" y="5224806"/>
            <a:ext cx="13864922" cy="2574235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r>
              <a:rPr kumimoji="1" lang="zh-CN" altLang="en-US" sz="8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</a:t>
            </a:r>
            <a:r>
              <a:rPr kumimoji="1" lang="zh-CN" altLang="en-US" sz="96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前端构建实战</a:t>
            </a:r>
          </a:p>
        </p:txBody>
      </p:sp>
    </p:spTree>
    <p:extLst>
      <p:ext uri="{BB962C8B-B14F-4D97-AF65-F5344CB8AC3E}">
        <p14:creationId xmlns:p14="http://schemas.microsoft.com/office/powerpoint/2010/main" val="2927570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1045641" y="104699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033824" y="944518"/>
            <a:ext cx="588021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EED3AC-F961-3F4A-A6A1-0613C6838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06" y="10175584"/>
            <a:ext cx="4980710" cy="20466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E9ADEA3-216F-064E-A21A-3007ABC22D9B}"/>
              </a:ext>
            </a:extLst>
          </p:cNvPr>
          <p:cNvSpPr/>
          <p:nvPr/>
        </p:nvSpPr>
        <p:spPr>
          <a:xfrm>
            <a:off x="9464330" y="663345"/>
            <a:ext cx="66479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var</a:t>
            </a:r>
            <a:r>
              <a:rPr lang="zh-CN" altLang="en-US" b="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__</a:t>
            </a:r>
            <a:r>
              <a:rPr lang="en" altLang="zh-CN" b="0" dirty="0" err="1">
                <a:solidFill>
                  <a:schemeClr val="bg1"/>
                </a:solidFill>
                <a:latin typeface="Menlo" panose="020B0609030804020204" pitchFamily="49" charset="0"/>
              </a:rPr>
              <a:t>webpack_require</a:t>
            </a:r>
            <a:r>
              <a:rPr lang="en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__</a:t>
            </a:r>
            <a:r>
              <a:rPr lang="zh-CN" altLang="en-US" b="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US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=</a:t>
            </a:r>
            <a:r>
              <a:rPr lang="zh-CN" altLang="en-US" b="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US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{}</a:t>
            </a:r>
            <a:endParaRPr lang="en" altLang="zh-CN" b="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27F997F-A4A2-9D40-B567-E6D0A7227F02}"/>
              </a:ext>
            </a:extLst>
          </p:cNvPr>
          <p:cNvSpPr/>
          <p:nvPr/>
        </p:nvSpPr>
        <p:spPr>
          <a:xfrm>
            <a:off x="9464330" y="1304920"/>
            <a:ext cx="545534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b="0" dirty="0">
                <a:solidFill>
                  <a:schemeClr val="bg1"/>
                </a:solidFill>
              </a:rPr>
              <a:t>var __</a:t>
            </a:r>
            <a:r>
              <a:rPr lang="en" altLang="zh-CN" b="0" dirty="0" err="1">
                <a:solidFill>
                  <a:schemeClr val="bg1"/>
                </a:solidFill>
              </a:rPr>
              <a:t>webpack_exports</a:t>
            </a:r>
            <a:r>
              <a:rPr lang="en" altLang="zh-CN" b="0" dirty="0">
                <a:solidFill>
                  <a:schemeClr val="bg1"/>
                </a:solidFill>
              </a:rPr>
              <a:t>__ = {}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CBAFB0-92DE-2A40-84D9-56F193C12976}"/>
              </a:ext>
            </a:extLst>
          </p:cNvPr>
          <p:cNvSpPr/>
          <p:nvPr/>
        </p:nvSpPr>
        <p:spPr>
          <a:xfrm>
            <a:off x="7944683" y="12428219"/>
            <a:ext cx="84946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0" dirty="0" err="1">
                <a:solidFill>
                  <a:schemeClr val="bg1"/>
                </a:solidFill>
                <a:latin typeface="Menlo" panose="020B0609030804020204" pitchFamily="49" charset="0"/>
              </a:rPr>
              <a:t>exports.hello</a:t>
            </a:r>
            <a:r>
              <a:rPr lang="en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 = __</a:t>
            </a:r>
            <a:r>
              <a:rPr lang="en" altLang="zh-CN" b="0" dirty="0" err="1">
                <a:solidFill>
                  <a:schemeClr val="bg1"/>
                </a:solidFill>
                <a:latin typeface="Menlo" panose="020B0609030804020204" pitchFamily="49" charset="0"/>
              </a:rPr>
              <a:t>webpack_exports</a:t>
            </a:r>
            <a:r>
              <a:rPr lang="en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__;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4D6D454-693F-9043-8943-777FCF2B5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980" y="6644540"/>
            <a:ext cx="14720430" cy="5577663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FCE4E5D-4064-8E47-B02B-2193FD360AA2}"/>
              </a:ext>
            </a:extLst>
          </p:cNvPr>
          <p:cNvSpPr/>
          <p:nvPr/>
        </p:nvSpPr>
        <p:spPr>
          <a:xfrm>
            <a:off x="7318076" y="4929334"/>
            <a:ext cx="170659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b="0" dirty="0" err="1">
                <a:solidFill>
                  <a:schemeClr val="bg1"/>
                </a:solidFill>
              </a:rPr>
              <a:t>Object.defineProperty</a:t>
            </a:r>
            <a:r>
              <a:rPr lang="en-US" altLang="zh-CN" b="0" dirty="0">
                <a:solidFill>
                  <a:schemeClr val="bg1"/>
                </a:solidFill>
              </a:rPr>
              <a:t>(</a:t>
            </a:r>
            <a:r>
              <a:rPr lang="en" altLang="zh-CN" b="0" dirty="0">
                <a:solidFill>
                  <a:schemeClr val="bg1"/>
                </a:solidFill>
              </a:rPr>
              <a:t>__</a:t>
            </a:r>
            <a:r>
              <a:rPr lang="en" altLang="zh-CN" b="0" dirty="0" err="1">
                <a:solidFill>
                  <a:schemeClr val="bg1"/>
                </a:solidFill>
              </a:rPr>
              <a:t>webpack_exports</a:t>
            </a:r>
            <a:r>
              <a:rPr lang="en" altLang="zh-CN" b="0" dirty="0">
                <a:solidFill>
                  <a:schemeClr val="bg1"/>
                </a:solidFill>
              </a:rPr>
              <a:t>__</a:t>
            </a:r>
            <a:r>
              <a:rPr lang="en-US" altLang="zh-CN" b="0" dirty="0">
                <a:solidFill>
                  <a:schemeClr val="bg1"/>
                </a:solidFill>
              </a:rPr>
              <a:t>,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’default’,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()=&gt;{__WEBPACK_DEFAULT_EXPORT__}</a:t>
            </a:r>
            <a:r>
              <a:rPr lang="en" altLang="zh-CN" b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A0EAF5D-BED8-E042-9C26-5CB0D9C01D8B}"/>
              </a:ext>
            </a:extLst>
          </p:cNvPr>
          <p:cNvSpPr/>
          <p:nvPr/>
        </p:nvSpPr>
        <p:spPr>
          <a:xfrm>
            <a:off x="7165340" y="5569320"/>
            <a:ext cx="166477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b="0" dirty="0">
                <a:solidFill>
                  <a:schemeClr val="bg1"/>
                </a:solidFill>
              </a:rPr>
              <a:t>__WEBPACK_DEFAULT_EXPORT__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=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(</a:t>
            </a:r>
            <a:r>
              <a:rPr lang="en-US" altLang="zh-CN" b="0" dirty="0" err="1">
                <a:solidFill>
                  <a:schemeClr val="bg1"/>
                </a:solidFill>
              </a:rPr>
              <a:t>SetUp</a:t>
            </a:r>
            <a:r>
              <a:rPr lang="en-US" altLang="zh-CN" b="0" dirty="0">
                <a:solidFill>
                  <a:schemeClr val="bg1"/>
                </a:solidFill>
              </a:rPr>
              <a:t>)</a:t>
            </a:r>
            <a:endParaRPr lang="en" altLang="zh-CN" b="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6ECF3B-8200-D049-A292-B9AFC06E2D61}"/>
              </a:ext>
            </a:extLst>
          </p:cNvPr>
          <p:cNvSpPr/>
          <p:nvPr/>
        </p:nvSpPr>
        <p:spPr>
          <a:xfrm>
            <a:off x="7318076" y="2895098"/>
            <a:ext cx="168390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0" dirty="0" err="1">
                <a:solidFill>
                  <a:srgbClr val="4EC9B0"/>
                </a:solidFill>
                <a:latin typeface="Menlo" panose="020B0609030804020204" pitchFamily="49" charset="0"/>
              </a:rPr>
              <a:t>Object</a:t>
            </a:r>
            <a:r>
              <a:rPr lang="en" altLang="zh-CN" b="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DCDCAA"/>
                </a:solidFill>
                <a:latin typeface="Menlo" panose="020B0609030804020204" pitchFamily="49" charset="0"/>
              </a:rPr>
              <a:t>defineProperty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9CDCFE"/>
                </a:solidFill>
                <a:latin typeface="Menlo" panose="020B0609030804020204" pitchFamily="49" charset="0"/>
              </a:rPr>
              <a:t>exports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9CDCFE"/>
                </a:solidFill>
                <a:latin typeface="Menlo" panose="020B0609030804020204" pitchFamily="49" charset="0"/>
              </a:rPr>
              <a:t>Symbol</a:t>
            </a:r>
            <a:r>
              <a:rPr lang="en" altLang="zh-CN" b="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4FC1FF"/>
                </a:solidFill>
                <a:latin typeface="Menlo" panose="020B0609030804020204" pitchFamily="49" charset="0"/>
              </a:rPr>
              <a:t>toStringTag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, { </a:t>
            </a:r>
            <a:r>
              <a:rPr lang="en" altLang="zh-CN" b="0" dirty="0">
                <a:solidFill>
                  <a:srgbClr val="9CDCFE"/>
                </a:solidFill>
                <a:latin typeface="Menlo" panose="020B0609030804020204" pitchFamily="49" charset="0"/>
              </a:rPr>
              <a:t>value: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CE9178"/>
                </a:solidFill>
                <a:latin typeface="Menlo" panose="020B0609030804020204" pitchFamily="49" charset="0"/>
              </a:rPr>
              <a:t>'Module'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 });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F68480-2FD9-EA4A-9310-3F517ECED885}"/>
              </a:ext>
            </a:extLst>
          </p:cNvPr>
          <p:cNvSpPr/>
          <p:nvPr/>
        </p:nvSpPr>
        <p:spPr>
          <a:xfrm>
            <a:off x="7335461" y="3552104"/>
            <a:ext cx="163074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b="0" dirty="0" err="1">
                <a:solidFill>
                  <a:srgbClr val="4EC9B0"/>
                </a:solidFill>
                <a:latin typeface="Menlo" panose="020B0609030804020204" pitchFamily="49" charset="0"/>
              </a:rPr>
              <a:t>Object</a:t>
            </a:r>
            <a:r>
              <a:rPr lang="en" altLang="zh-CN" b="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DCDCAA"/>
                </a:solidFill>
                <a:latin typeface="Menlo" panose="020B0609030804020204" pitchFamily="49" charset="0"/>
              </a:rPr>
              <a:t>defineProperty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9CDCFE"/>
                </a:solidFill>
                <a:latin typeface="Menlo" panose="020B0609030804020204" pitchFamily="49" charset="0"/>
              </a:rPr>
              <a:t>exports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CE9178"/>
                </a:solidFill>
                <a:latin typeface="Menlo" panose="020B0609030804020204" pitchFamily="49" charset="0"/>
              </a:rPr>
              <a:t>'__</a:t>
            </a:r>
            <a:r>
              <a:rPr lang="en" altLang="zh-CN" b="0" dirty="0" err="1">
                <a:solidFill>
                  <a:srgbClr val="CE9178"/>
                </a:solidFill>
                <a:latin typeface="Menlo" panose="020B0609030804020204" pitchFamily="49" charset="0"/>
              </a:rPr>
              <a:t>esModule</a:t>
            </a:r>
            <a:r>
              <a:rPr lang="en" altLang="zh-CN" b="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, { </a:t>
            </a:r>
            <a:r>
              <a:rPr lang="en" altLang="zh-CN" b="0" dirty="0">
                <a:solidFill>
                  <a:srgbClr val="9CDCFE"/>
                </a:solidFill>
                <a:latin typeface="Menlo" panose="020B0609030804020204" pitchFamily="49" charset="0"/>
              </a:rPr>
              <a:t>value: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 });</a:t>
            </a:r>
          </a:p>
        </p:txBody>
      </p: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98992675-6D34-184F-B2A3-65C200F0DF6A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V="1">
            <a:off x="6127396" y="5037168"/>
            <a:ext cx="3209650" cy="793519"/>
          </a:xfrm>
          <a:prstGeom prst="bentConnector4">
            <a:avLst>
              <a:gd name="adj1" fmla="val 632"/>
              <a:gd name="adj2" fmla="val 276200"/>
            </a:avLst>
          </a:prstGeom>
          <a:noFill/>
          <a:ln w="76200" cap="flat">
            <a:solidFill>
              <a:srgbClr val="FF6C6E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肘形连接符 38">
            <a:extLst>
              <a:ext uri="{FF2B5EF4-FFF2-40B4-BE49-F238E27FC236}">
                <a16:creationId xmlns:a16="http://schemas.microsoft.com/office/drawing/2014/main" id="{B3BEAF52-4556-BD4A-98F6-588B8CB4B9C7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V="1">
            <a:off x="6872540" y="6139119"/>
            <a:ext cx="1713656" cy="1128055"/>
          </a:xfrm>
          <a:prstGeom prst="bentConnector4">
            <a:avLst>
              <a:gd name="adj1" fmla="val -273"/>
              <a:gd name="adj2" fmla="val 306891"/>
            </a:avLst>
          </a:prstGeom>
          <a:noFill/>
          <a:ln w="76200" cap="flat">
            <a:solidFill>
              <a:srgbClr val="00B0F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F13AFBDC-7979-0043-BEBB-2BDAC10FF2AC}"/>
              </a:ext>
            </a:extLst>
          </p:cNvPr>
          <p:cNvCxnSpPr/>
          <p:nvPr/>
        </p:nvCxnSpPr>
        <p:spPr>
          <a:xfrm flipV="1">
            <a:off x="19457581" y="8272130"/>
            <a:ext cx="233917" cy="2360428"/>
          </a:xfrm>
          <a:prstGeom prst="straightConnector1">
            <a:avLst/>
          </a:prstGeom>
          <a:noFill/>
          <a:ln w="76200" cap="flat">
            <a:solidFill>
              <a:srgbClr val="00B05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C60100DD-4AC8-3142-BBF4-92B842837181}"/>
              </a:ext>
            </a:extLst>
          </p:cNvPr>
          <p:cNvSpPr txBox="1"/>
          <p:nvPr/>
        </p:nvSpPr>
        <p:spPr>
          <a:xfrm>
            <a:off x="1033823" y="8835354"/>
            <a:ext cx="4980711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FEC560A-C762-6740-977C-AFCCAAE62E51}"/>
              </a:ext>
            </a:extLst>
          </p:cNvPr>
          <p:cNvSpPr/>
          <p:nvPr/>
        </p:nvSpPr>
        <p:spPr>
          <a:xfrm>
            <a:off x="799906" y="8394647"/>
            <a:ext cx="4980710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commonjs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0508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BA0797AF-5C57-1540-A715-4CE93A6A2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306" y="6725722"/>
            <a:ext cx="13749859" cy="507687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1045641" y="104699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033824" y="944518"/>
            <a:ext cx="588021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EED3AC-F961-3F4A-A6A1-0613C6838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06" y="10175584"/>
            <a:ext cx="4980710" cy="20466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E9ADEA3-216F-064E-A21A-3007ABC22D9B}"/>
              </a:ext>
            </a:extLst>
          </p:cNvPr>
          <p:cNvSpPr/>
          <p:nvPr/>
        </p:nvSpPr>
        <p:spPr>
          <a:xfrm>
            <a:off x="9464330" y="663345"/>
            <a:ext cx="66479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var</a:t>
            </a:r>
            <a:r>
              <a:rPr lang="zh-CN" altLang="en-US" b="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__</a:t>
            </a:r>
            <a:r>
              <a:rPr lang="en" altLang="zh-CN" b="0" dirty="0" err="1">
                <a:solidFill>
                  <a:schemeClr val="bg1"/>
                </a:solidFill>
                <a:latin typeface="Menlo" panose="020B0609030804020204" pitchFamily="49" charset="0"/>
              </a:rPr>
              <a:t>webpack_require</a:t>
            </a:r>
            <a:r>
              <a:rPr lang="en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__</a:t>
            </a:r>
            <a:r>
              <a:rPr lang="zh-CN" altLang="en-US" b="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US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=</a:t>
            </a:r>
            <a:r>
              <a:rPr lang="zh-CN" altLang="en-US" b="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US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{}</a:t>
            </a:r>
            <a:endParaRPr lang="en" altLang="zh-CN" b="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27F997F-A4A2-9D40-B567-E6D0A7227F02}"/>
              </a:ext>
            </a:extLst>
          </p:cNvPr>
          <p:cNvSpPr/>
          <p:nvPr/>
        </p:nvSpPr>
        <p:spPr>
          <a:xfrm>
            <a:off x="9464330" y="1304920"/>
            <a:ext cx="545534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b="0" dirty="0">
                <a:solidFill>
                  <a:schemeClr val="bg1"/>
                </a:solidFill>
              </a:rPr>
              <a:t>var __</a:t>
            </a:r>
            <a:r>
              <a:rPr lang="en" altLang="zh-CN" b="0" dirty="0" err="1">
                <a:solidFill>
                  <a:schemeClr val="bg1"/>
                </a:solidFill>
              </a:rPr>
              <a:t>webpack_exports</a:t>
            </a:r>
            <a:r>
              <a:rPr lang="en" altLang="zh-CN" b="0" dirty="0">
                <a:solidFill>
                  <a:schemeClr val="bg1"/>
                </a:solidFill>
              </a:rPr>
              <a:t>__ = {}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CBAFB0-92DE-2A40-84D9-56F193C12976}"/>
              </a:ext>
            </a:extLst>
          </p:cNvPr>
          <p:cNvSpPr/>
          <p:nvPr/>
        </p:nvSpPr>
        <p:spPr>
          <a:xfrm>
            <a:off x="8128981" y="12574857"/>
            <a:ext cx="84946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0" dirty="0" err="1">
                <a:solidFill>
                  <a:schemeClr val="bg1"/>
                </a:solidFill>
                <a:latin typeface="Menlo" panose="020B0609030804020204" pitchFamily="49" charset="0"/>
              </a:rPr>
              <a:t>exports.hello</a:t>
            </a:r>
            <a:r>
              <a:rPr lang="en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 = __</a:t>
            </a:r>
            <a:r>
              <a:rPr lang="en" altLang="zh-CN" b="0" dirty="0" err="1">
                <a:solidFill>
                  <a:schemeClr val="bg1"/>
                </a:solidFill>
                <a:latin typeface="Menlo" panose="020B0609030804020204" pitchFamily="49" charset="0"/>
              </a:rPr>
              <a:t>webpack_exports</a:t>
            </a:r>
            <a:r>
              <a:rPr lang="en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__;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FCE4E5D-4064-8E47-B02B-2193FD360AA2}"/>
              </a:ext>
            </a:extLst>
          </p:cNvPr>
          <p:cNvSpPr/>
          <p:nvPr/>
        </p:nvSpPr>
        <p:spPr>
          <a:xfrm>
            <a:off x="7318076" y="4929334"/>
            <a:ext cx="170659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b="0" dirty="0" err="1">
                <a:solidFill>
                  <a:schemeClr val="bg1"/>
                </a:solidFill>
              </a:rPr>
              <a:t>Object.defineProperty</a:t>
            </a:r>
            <a:r>
              <a:rPr lang="en-US" altLang="zh-CN" b="0" dirty="0">
                <a:solidFill>
                  <a:schemeClr val="bg1"/>
                </a:solidFill>
              </a:rPr>
              <a:t>(</a:t>
            </a:r>
            <a:r>
              <a:rPr lang="en" altLang="zh-CN" b="0" dirty="0">
                <a:solidFill>
                  <a:schemeClr val="bg1"/>
                </a:solidFill>
              </a:rPr>
              <a:t>__</a:t>
            </a:r>
            <a:r>
              <a:rPr lang="en" altLang="zh-CN" b="0" dirty="0" err="1">
                <a:solidFill>
                  <a:schemeClr val="bg1"/>
                </a:solidFill>
              </a:rPr>
              <a:t>webpack_exports</a:t>
            </a:r>
            <a:r>
              <a:rPr lang="en" altLang="zh-CN" b="0" dirty="0">
                <a:solidFill>
                  <a:schemeClr val="bg1"/>
                </a:solidFill>
              </a:rPr>
              <a:t>__</a:t>
            </a:r>
            <a:r>
              <a:rPr lang="en-US" altLang="zh-CN" b="0" dirty="0">
                <a:solidFill>
                  <a:schemeClr val="bg1"/>
                </a:solidFill>
              </a:rPr>
              <a:t>,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’default’,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()=&gt;{__WEBPACK_DEFAULT_EXPORT__}</a:t>
            </a:r>
            <a:r>
              <a:rPr lang="en" altLang="zh-CN" b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A0EAF5D-BED8-E042-9C26-5CB0D9C01D8B}"/>
              </a:ext>
            </a:extLst>
          </p:cNvPr>
          <p:cNvSpPr/>
          <p:nvPr/>
        </p:nvSpPr>
        <p:spPr>
          <a:xfrm>
            <a:off x="7165340" y="5569320"/>
            <a:ext cx="166477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b="0" dirty="0">
                <a:solidFill>
                  <a:schemeClr val="bg1"/>
                </a:solidFill>
              </a:rPr>
              <a:t>__WEBPACK_DEFAULT_EXPORT__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=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(</a:t>
            </a:r>
            <a:r>
              <a:rPr lang="en-US" altLang="zh-CN" b="0" dirty="0" err="1">
                <a:solidFill>
                  <a:schemeClr val="bg1"/>
                </a:solidFill>
              </a:rPr>
              <a:t>SetUp</a:t>
            </a:r>
            <a:r>
              <a:rPr lang="en-US" altLang="zh-CN" b="0" dirty="0">
                <a:solidFill>
                  <a:schemeClr val="bg1"/>
                </a:solidFill>
              </a:rPr>
              <a:t>)</a:t>
            </a:r>
            <a:endParaRPr lang="en" altLang="zh-CN" b="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6ECF3B-8200-D049-A292-B9AFC06E2D61}"/>
              </a:ext>
            </a:extLst>
          </p:cNvPr>
          <p:cNvSpPr/>
          <p:nvPr/>
        </p:nvSpPr>
        <p:spPr>
          <a:xfrm>
            <a:off x="7318076" y="2895098"/>
            <a:ext cx="168390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0" dirty="0" err="1">
                <a:solidFill>
                  <a:srgbClr val="4EC9B0"/>
                </a:solidFill>
                <a:latin typeface="Menlo" panose="020B0609030804020204" pitchFamily="49" charset="0"/>
              </a:rPr>
              <a:t>Object</a:t>
            </a:r>
            <a:r>
              <a:rPr lang="en" altLang="zh-CN" b="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DCDCAA"/>
                </a:solidFill>
                <a:latin typeface="Menlo" panose="020B0609030804020204" pitchFamily="49" charset="0"/>
              </a:rPr>
              <a:t>defineProperty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9CDCFE"/>
                </a:solidFill>
                <a:latin typeface="Menlo" panose="020B0609030804020204" pitchFamily="49" charset="0"/>
              </a:rPr>
              <a:t>exports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9CDCFE"/>
                </a:solidFill>
                <a:latin typeface="Menlo" panose="020B0609030804020204" pitchFamily="49" charset="0"/>
              </a:rPr>
              <a:t>Symbol</a:t>
            </a:r>
            <a:r>
              <a:rPr lang="en" altLang="zh-CN" b="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4FC1FF"/>
                </a:solidFill>
                <a:latin typeface="Menlo" panose="020B0609030804020204" pitchFamily="49" charset="0"/>
              </a:rPr>
              <a:t>toStringTag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, { </a:t>
            </a:r>
            <a:r>
              <a:rPr lang="en" altLang="zh-CN" b="0" dirty="0">
                <a:solidFill>
                  <a:srgbClr val="9CDCFE"/>
                </a:solidFill>
                <a:latin typeface="Menlo" panose="020B0609030804020204" pitchFamily="49" charset="0"/>
              </a:rPr>
              <a:t>value: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CE9178"/>
                </a:solidFill>
                <a:latin typeface="Menlo" panose="020B0609030804020204" pitchFamily="49" charset="0"/>
              </a:rPr>
              <a:t>'Module'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 });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F68480-2FD9-EA4A-9310-3F517ECED885}"/>
              </a:ext>
            </a:extLst>
          </p:cNvPr>
          <p:cNvSpPr/>
          <p:nvPr/>
        </p:nvSpPr>
        <p:spPr>
          <a:xfrm>
            <a:off x="7335461" y="3552104"/>
            <a:ext cx="163074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b="0" dirty="0" err="1">
                <a:solidFill>
                  <a:srgbClr val="4EC9B0"/>
                </a:solidFill>
                <a:latin typeface="Menlo" panose="020B0609030804020204" pitchFamily="49" charset="0"/>
              </a:rPr>
              <a:t>Object</a:t>
            </a:r>
            <a:r>
              <a:rPr lang="en" altLang="zh-CN" b="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DCDCAA"/>
                </a:solidFill>
                <a:latin typeface="Menlo" panose="020B0609030804020204" pitchFamily="49" charset="0"/>
              </a:rPr>
              <a:t>defineProperty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9CDCFE"/>
                </a:solidFill>
                <a:latin typeface="Menlo" panose="020B0609030804020204" pitchFamily="49" charset="0"/>
              </a:rPr>
              <a:t>exports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CE9178"/>
                </a:solidFill>
                <a:latin typeface="Menlo" panose="020B0609030804020204" pitchFamily="49" charset="0"/>
              </a:rPr>
              <a:t>'__</a:t>
            </a:r>
            <a:r>
              <a:rPr lang="en" altLang="zh-CN" b="0" dirty="0" err="1">
                <a:solidFill>
                  <a:srgbClr val="CE9178"/>
                </a:solidFill>
                <a:latin typeface="Menlo" panose="020B0609030804020204" pitchFamily="49" charset="0"/>
              </a:rPr>
              <a:t>esModule</a:t>
            </a:r>
            <a:r>
              <a:rPr lang="en" altLang="zh-CN" b="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, { </a:t>
            </a:r>
            <a:r>
              <a:rPr lang="en" altLang="zh-CN" b="0" dirty="0">
                <a:solidFill>
                  <a:srgbClr val="9CDCFE"/>
                </a:solidFill>
                <a:latin typeface="Menlo" panose="020B0609030804020204" pitchFamily="49" charset="0"/>
              </a:rPr>
              <a:t>value: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 });</a:t>
            </a:r>
          </a:p>
        </p:txBody>
      </p: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98992675-6D34-184F-B2A3-65C200F0DF6A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V="1">
            <a:off x="6127396" y="5037168"/>
            <a:ext cx="3209650" cy="793519"/>
          </a:xfrm>
          <a:prstGeom prst="bentConnector4">
            <a:avLst>
              <a:gd name="adj1" fmla="val 632"/>
              <a:gd name="adj2" fmla="val 276200"/>
            </a:avLst>
          </a:prstGeom>
          <a:noFill/>
          <a:ln w="76200" cap="flat">
            <a:solidFill>
              <a:srgbClr val="FF6C6E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肘形连接符 38">
            <a:extLst>
              <a:ext uri="{FF2B5EF4-FFF2-40B4-BE49-F238E27FC236}">
                <a16:creationId xmlns:a16="http://schemas.microsoft.com/office/drawing/2014/main" id="{B3BEAF52-4556-BD4A-98F6-588B8CB4B9C7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V="1">
            <a:off x="6950330" y="6061330"/>
            <a:ext cx="1570481" cy="1140460"/>
          </a:xfrm>
          <a:prstGeom prst="bentConnector4">
            <a:avLst>
              <a:gd name="adj1" fmla="val -870"/>
              <a:gd name="adj2" fmla="val 258130"/>
            </a:avLst>
          </a:prstGeom>
          <a:noFill/>
          <a:ln w="76200" cap="flat">
            <a:solidFill>
              <a:srgbClr val="00B0F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F13AFBDC-7979-0043-BEBB-2BDAC10FF2AC}"/>
              </a:ext>
            </a:extLst>
          </p:cNvPr>
          <p:cNvCxnSpPr>
            <a:cxnSpLocks/>
          </p:cNvCxnSpPr>
          <p:nvPr/>
        </p:nvCxnSpPr>
        <p:spPr>
          <a:xfrm flipV="1">
            <a:off x="17357558" y="8098754"/>
            <a:ext cx="473242" cy="2312572"/>
          </a:xfrm>
          <a:prstGeom prst="straightConnector1">
            <a:avLst/>
          </a:prstGeom>
          <a:noFill/>
          <a:ln w="76200" cap="flat">
            <a:solidFill>
              <a:srgbClr val="00B05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6D9F595E-1FD5-934A-BFA3-1FD4867A903A}"/>
              </a:ext>
            </a:extLst>
          </p:cNvPr>
          <p:cNvSpPr/>
          <p:nvPr/>
        </p:nvSpPr>
        <p:spPr>
          <a:xfrm>
            <a:off x="799906" y="8367910"/>
            <a:ext cx="4980710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en-US" altLang="zh-CN" sz="50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amd</a:t>
            </a:r>
            <a:endParaRPr kumimoji="1" lang="zh-CN" altLang="en-US" sz="50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848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BBADF0E-66E7-3E4E-993E-9958F2DB5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390" y="6814310"/>
            <a:ext cx="15663179" cy="489969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13D2021-4351-0C42-8133-EC52780752A8}"/>
              </a:ext>
            </a:extLst>
          </p:cNvPr>
          <p:cNvSpPr txBox="1"/>
          <p:nvPr/>
        </p:nvSpPr>
        <p:spPr>
          <a:xfrm>
            <a:off x="9166302" y="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E93FB2-2665-8A49-A0A5-5ACE7413297E}"/>
              </a:ext>
            </a:extLst>
          </p:cNvPr>
          <p:cNvSpPr txBox="1"/>
          <p:nvPr/>
        </p:nvSpPr>
        <p:spPr>
          <a:xfrm>
            <a:off x="8898673" y="-28993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944A0E-89D7-1B43-9491-CACDFA50A63F}"/>
              </a:ext>
            </a:extLst>
          </p:cNvPr>
          <p:cNvSpPr txBox="1"/>
          <p:nvPr/>
        </p:nvSpPr>
        <p:spPr>
          <a:xfrm>
            <a:off x="12313920" y="-2895600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FCB434-8E48-344D-BE26-FE16E9424296}"/>
              </a:ext>
            </a:extLst>
          </p:cNvPr>
          <p:cNvSpPr txBox="1"/>
          <p:nvPr/>
        </p:nvSpPr>
        <p:spPr>
          <a:xfrm>
            <a:off x="11045641" y="1046992"/>
            <a:ext cx="0" cy="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endParaRPr kumimoji="1" lang="zh-CN" altLang="en-US" sz="2800" b="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AB33F5-D32A-784D-9E46-6FF898BA1968}"/>
              </a:ext>
            </a:extLst>
          </p:cNvPr>
          <p:cNvSpPr txBox="1"/>
          <p:nvPr/>
        </p:nvSpPr>
        <p:spPr>
          <a:xfrm>
            <a:off x="1033824" y="944518"/>
            <a:ext cx="5880215" cy="914400"/>
          </a:xfrm>
          <a:prstGeom prst="rect">
            <a:avLst/>
          </a:prstGeom>
          <a:noFill/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0" tIns="50800" rIns="50800" bIns="50800" numCol="1" spcCol="38100" rtlCol="0" anchor="ctr">
            <a:noAutofit/>
          </a:bodyPr>
          <a:lstStyle/>
          <a:p>
            <a:pPr algn="l"/>
            <a:r>
              <a:rPr kumimoji="1" lang="en-US" altLang="zh-CN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Webpack</a:t>
            </a:r>
            <a:r>
              <a:rPr kumimoji="1" lang="zh-CN" altLang="en-US" sz="6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原理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9ADEA3-216F-064E-A21A-3007ABC22D9B}"/>
              </a:ext>
            </a:extLst>
          </p:cNvPr>
          <p:cNvSpPr/>
          <p:nvPr/>
        </p:nvSpPr>
        <p:spPr>
          <a:xfrm>
            <a:off x="9464330" y="663345"/>
            <a:ext cx="66479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var</a:t>
            </a:r>
            <a:r>
              <a:rPr lang="zh-CN" altLang="en-US" b="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__</a:t>
            </a:r>
            <a:r>
              <a:rPr lang="en" altLang="zh-CN" b="0" dirty="0" err="1">
                <a:solidFill>
                  <a:schemeClr val="bg1"/>
                </a:solidFill>
                <a:latin typeface="Menlo" panose="020B0609030804020204" pitchFamily="49" charset="0"/>
              </a:rPr>
              <a:t>webpack_require</a:t>
            </a:r>
            <a:r>
              <a:rPr lang="en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__</a:t>
            </a:r>
            <a:r>
              <a:rPr lang="zh-CN" altLang="en-US" b="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US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=</a:t>
            </a:r>
            <a:r>
              <a:rPr lang="zh-CN" altLang="en-US" b="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US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{}</a:t>
            </a:r>
            <a:endParaRPr lang="en" altLang="zh-CN" b="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27F997F-A4A2-9D40-B567-E6D0A7227F02}"/>
              </a:ext>
            </a:extLst>
          </p:cNvPr>
          <p:cNvSpPr/>
          <p:nvPr/>
        </p:nvSpPr>
        <p:spPr>
          <a:xfrm>
            <a:off x="9464330" y="1304920"/>
            <a:ext cx="545534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" altLang="zh-CN" b="0" dirty="0">
                <a:solidFill>
                  <a:schemeClr val="bg1"/>
                </a:solidFill>
              </a:rPr>
              <a:t>var __</a:t>
            </a:r>
            <a:r>
              <a:rPr lang="en" altLang="zh-CN" b="0" dirty="0" err="1">
                <a:solidFill>
                  <a:schemeClr val="bg1"/>
                </a:solidFill>
              </a:rPr>
              <a:t>webpack_exports</a:t>
            </a:r>
            <a:r>
              <a:rPr lang="en" altLang="zh-CN" b="0" dirty="0">
                <a:solidFill>
                  <a:schemeClr val="bg1"/>
                </a:solidFill>
              </a:rPr>
              <a:t>__ = {}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CBAFB0-92DE-2A40-84D9-56F193C12976}"/>
              </a:ext>
            </a:extLst>
          </p:cNvPr>
          <p:cNvSpPr/>
          <p:nvPr/>
        </p:nvSpPr>
        <p:spPr>
          <a:xfrm>
            <a:off x="8128981" y="12574857"/>
            <a:ext cx="84946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0" dirty="0" err="1">
                <a:solidFill>
                  <a:schemeClr val="bg1"/>
                </a:solidFill>
                <a:latin typeface="Menlo" panose="020B0609030804020204" pitchFamily="49" charset="0"/>
              </a:rPr>
              <a:t>exports.hello</a:t>
            </a:r>
            <a:r>
              <a:rPr lang="en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 = __</a:t>
            </a:r>
            <a:r>
              <a:rPr lang="en" altLang="zh-CN" b="0" dirty="0" err="1">
                <a:solidFill>
                  <a:schemeClr val="bg1"/>
                </a:solidFill>
                <a:latin typeface="Menlo" panose="020B0609030804020204" pitchFamily="49" charset="0"/>
              </a:rPr>
              <a:t>webpack_exports</a:t>
            </a:r>
            <a:r>
              <a:rPr lang="en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__;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FCE4E5D-4064-8E47-B02B-2193FD360AA2}"/>
              </a:ext>
            </a:extLst>
          </p:cNvPr>
          <p:cNvSpPr/>
          <p:nvPr/>
        </p:nvSpPr>
        <p:spPr>
          <a:xfrm>
            <a:off x="7318076" y="4929334"/>
            <a:ext cx="170659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b="0" dirty="0" err="1">
                <a:solidFill>
                  <a:schemeClr val="bg1"/>
                </a:solidFill>
              </a:rPr>
              <a:t>Object.defineProperty</a:t>
            </a:r>
            <a:r>
              <a:rPr lang="en-US" altLang="zh-CN" b="0" dirty="0">
                <a:solidFill>
                  <a:schemeClr val="bg1"/>
                </a:solidFill>
              </a:rPr>
              <a:t>(</a:t>
            </a:r>
            <a:r>
              <a:rPr lang="en" altLang="zh-CN" b="0" dirty="0">
                <a:solidFill>
                  <a:schemeClr val="bg1"/>
                </a:solidFill>
              </a:rPr>
              <a:t>__</a:t>
            </a:r>
            <a:r>
              <a:rPr lang="en" altLang="zh-CN" b="0" dirty="0" err="1">
                <a:solidFill>
                  <a:schemeClr val="bg1"/>
                </a:solidFill>
              </a:rPr>
              <a:t>webpack_exports</a:t>
            </a:r>
            <a:r>
              <a:rPr lang="en" altLang="zh-CN" b="0" dirty="0">
                <a:solidFill>
                  <a:schemeClr val="bg1"/>
                </a:solidFill>
              </a:rPr>
              <a:t>__</a:t>
            </a:r>
            <a:r>
              <a:rPr lang="en-US" altLang="zh-CN" b="0" dirty="0">
                <a:solidFill>
                  <a:schemeClr val="bg1"/>
                </a:solidFill>
              </a:rPr>
              <a:t>,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’default’,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()=&gt;{__WEBPACK_DEFAULT_EXPORT__}</a:t>
            </a:r>
            <a:r>
              <a:rPr lang="en" altLang="zh-CN" b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A0EAF5D-BED8-E042-9C26-5CB0D9C01D8B}"/>
              </a:ext>
            </a:extLst>
          </p:cNvPr>
          <p:cNvSpPr/>
          <p:nvPr/>
        </p:nvSpPr>
        <p:spPr>
          <a:xfrm>
            <a:off x="7165340" y="5569320"/>
            <a:ext cx="166477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b="0" dirty="0">
                <a:solidFill>
                  <a:schemeClr val="bg1"/>
                </a:solidFill>
              </a:rPr>
              <a:t>__WEBPACK_DEFAULT_EXPORT__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=</a:t>
            </a:r>
            <a:r>
              <a:rPr lang="zh-CN" altLang="en-US" b="0" dirty="0">
                <a:solidFill>
                  <a:schemeClr val="bg1"/>
                </a:solidFill>
              </a:rPr>
              <a:t> </a:t>
            </a:r>
            <a:r>
              <a:rPr lang="en-US" altLang="zh-CN" b="0" dirty="0">
                <a:solidFill>
                  <a:schemeClr val="bg1"/>
                </a:solidFill>
              </a:rPr>
              <a:t>(</a:t>
            </a:r>
            <a:r>
              <a:rPr lang="en-US" altLang="zh-CN" b="0" dirty="0" err="1">
                <a:solidFill>
                  <a:schemeClr val="bg1"/>
                </a:solidFill>
              </a:rPr>
              <a:t>SetUp</a:t>
            </a:r>
            <a:r>
              <a:rPr lang="en-US" altLang="zh-CN" b="0" dirty="0">
                <a:solidFill>
                  <a:schemeClr val="bg1"/>
                </a:solidFill>
              </a:rPr>
              <a:t>)</a:t>
            </a:r>
            <a:endParaRPr lang="en" altLang="zh-CN" b="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6ECF3B-8200-D049-A292-B9AFC06E2D61}"/>
              </a:ext>
            </a:extLst>
          </p:cNvPr>
          <p:cNvSpPr/>
          <p:nvPr/>
        </p:nvSpPr>
        <p:spPr>
          <a:xfrm>
            <a:off x="7318076" y="2951081"/>
            <a:ext cx="168390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0" dirty="0" err="1">
                <a:solidFill>
                  <a:srgbClr val="4EC9B0"/>
                </a:solidFill>
                <a:latin typeface="Menlo" panose="020B0609030804020204" pitchFamily="49" charset="0"/>
              </a:rPr>
              <a:t>Object</a:t>
            </a:r>
            <a:r>
              <a:rPr lang="en" altLang="zh-CN" b="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DCDCAA"/>
                </a:solidFill>
                <a:latin typeface="Menlo" panose="020B0609030804020204" pitchFamily="49" charset="0"/>
              </a:rPr>
              <a:t>defineProperty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9CDCFE"/>
                </a:solidFill>
                <a:latin typeface="Menlo" panose="020B0609030804020204" pitchFamily="49" charset="0"/>
              </a:rPr>
              <a:t>exports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zh-CN" b="0" dirty="0" err="1">
                <a:solidFill>
                  <a:srgbClr val="9CDCFE"/>
                </a:solidFill>
                <a:latin typeface="Menlo" panose="020B0609030804020204" pitchFamily="49" charset="0"/>
              </a:rPr>
              <a:t>Symbol</a:t>
            </a:r>
            <a:r>
              <a:rPr lang="en" altLang="zh-CN" b="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4FC1FF"/>
                </a:solidFill>
                <a:latin typeface="Menlo" panose="020B0609030804020204" pitchFamily="49" charset="0"/>
              </a:rPr>
              <a:t>toStringTag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, { </a:t>
            </a:r>
            <a:r>
              <a:rPr lang="en" altLang="zh-CN" b="0" dirty="0">
                <a:solidFill>
                  <a:srgbClr val="9CDCFE"/>
                </a:solidFill>
                <a:latin typeface="Menlo" panose="020B0609030804020204" pitchFamily="49" charset="0"/>
              </a:rPr>
              <a:t>value: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CE9178"/>
                </a:solidFill>
                <a:latin typeface="Menlo" panose="020B0609030804020204" pitchFamily="49" charset="0"/>
              </a:rPr>
              <a:t>'Module'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 });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3F68480-2FD9-EA4A-9310-3F517ECED885}"/>
              </a:ext>
            </a:extLst>
          </p:cNvPr>
          <p:cNvSpPr/>
          <p:nvPr/>
        </p:nvSpPr>
        <p:spPr>
          <a:xfrm>
            <a:off x="7335461" y="3608087"/>
            <a:ext cx="163074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altLang="zh-CN" b="0" dirty="0" err="1">
                <a:solidFill>
                  <a:srgbClr val="4EC9B0"/>
                </a:solidFill>
                <a:latin typeface="Menlo" panose="020B0609030804020204" pitchFamily="49" charset="0"/>
              </a:rPr>
              <a:t>Object</a:t>
            </a:r>
            <a:r>
              <a:rPr lang="en" altLang="zh-CN" b="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" altLang="zh-CN" b="0" dirty="0" err="1">
                <a:solidFill>
                  <a:srgbClr val="DCDCAA"/>
                </a:solidFill>
                <a:latin typeface="Menlo" panose="020B0609030804020204" pitchFamily="49" charset="0"/>
              </a:rPr>
              <a:t>defineProperty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" altLang="zh-CN" b="0" dirty="0">
                <a:solidFill>
                  <a:srgbClr val="9CDCFE"/>
                </a:solidFill>
                <a:latin typeface="Menlo" panose="020B0609030804020204" pitchFamily="49" charset="0"/>
              </a:rPr>
              <a:t>exports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" altLang="zh-CN" b="0" dirty="0">
                <a:solidFill>
                  <a:srgbClr val="CE9178"/>
                </a:solidFill>
                <a:latin typeface="Menlo" panose="020B0609030804020204" pitchFamily="49" charset="0"/>
              </a:rPr>
              <a:t>'__</a:t>
            </a:r>
            <a:r>
              <a:rPr lang="en" altLang="zh-CN" b="0" dirty="0" err="1">
                <a:solidFill>
                  <a:srgbClr val="CE9178"/>
                </a:solidFill>
                <a:latin typeface="Menlo" panose="020B0609030804020204" pitchFamily="49" charset="0"/>
              </a:rPr>
              <a:t>esModule</a:t>
            </a:r>
            <a:r>
              <a:rPr lang="en" altLang="zh-CN" b="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, { </a:t>
            </a:r>
            <a:r>
              <a:rPr lang="en" altLang="zh-CN" b="0" dirty="0">
                <a:solidFill>
                  <a:srgbClr val="9CDCFE"/>
                </a:solidFill>
                <a:latin typeface="Menlo" panose="020B0609030804020204" pitchFamily="49" charset="0"/>
              </a:rPr>
              <a:t>value: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" altLang="zh-CN" b="0" dirty="0">
                <a:solidFill>
                  <a:srgbClr val="D4D4D4"/>
                </a:solidFill>
                <a:latin typeface="Menlo" panose="020B0609030804020204" pitchFamily="49" charset="0"/>
              </a:rPr>
              <a:t> });</a:t>
            </a:r>
          </a:p>
        </p:txBody>
      </p: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98992675-6D34-184F-B2A3-65C200F0DF6A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V="1">
            <a:off x="6127396" y="5093151"/>
            <a:ext cx="3209650" cy="793519"/>
          </a:xfrm>
          <a:prstGeom prst="bentConnector4">
            <a:avLst>
              <a:gd name="adj1" fmla="val 632"/>
              <a:gd name="adj2" fmla="val 276200"/>
            </a:avLst>
          </a:prstGeom>
          <a:noFill/>
          <a:ln w="76200" cap="flat">
            <a:solidFill>
              <a:srgbClr val="FF6C6E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肘形连接符 38">
            <a:extLst>
              <a:ext uri="{FF2B5EF4-FFF2-40B4-BE49-F238E27FC236}">
                <a16:creationId xmlns:a16="http://schemas.microsoft.com/office/drawing/2014/main" id="{B3BEAF52-4556-BD4A-98F6-588B8CB4B9C7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V="1">
            <a:off x="6950330" y="6061330"/>
            <a:ext cx="1570481" cy="1140460"/>
          </a:xfrm>
          <a:prstGeom prst="bentConnector4">
            <a:avLst>
              <a:gd name="adj1" fmla="val -870"/>
              <a:gd name="adj2" fmla="val 258130"/>
            </a:avLst>
          </a:prstGeom>
          <a:noFill/>
          <a:ln w="76200" cap="flat">
            <a:solidFill>
              <a:srgbClr val="00B0F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F13AFBDC-7979-0043-BEBB-2BDAC10FF2AC}"/>
              </a:ext>
            </a:extLst>
          </p:cNvPr>
          <p:cNvCxnSpPr>
            <a:cxnSpLocks/>
          </p:cNvCxnSpPr>
          <p:nvPr/>
        </p:nvCxnSpPr>
        <p:spPr>
          <a:xfrm flipV="1">
            <a:off x="16365894" y="7875038"/>
            <a:ext cx="1196937" cy="1874715"/>
          </a:xfrm>
          <a:prstGeom prst="straightConnector1">
            <a:avLst/>
          </a:prstGeom>
          <a:noFill/>
          <a:ln w="76200" cap="flat">
            <a:solidFill>
              <a:srgbClr val="00B05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8DD79FF3-7B9C-5F4B-B92A-C06324B71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178" y="9749753"/>
            <a:ext cx="6220724" cy="205283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C18963D-8576-6743-B328-D7162A89DAF7}"/>
              </a:ext>
            </a:extLst>
          </p:cNvPr>
          <p:cNvSpPr/>
          <p:nvPr/>
        </p:nvSpPr>
        <p:spPr>
          <a:xfrm>
            <a:off x="9201883" y="1951731"/>
            <a:ext cx="80329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var __</a:t>
            </a:r>
            <a:r>
              <a:rPr lang="en" altLang="zh-CN" b="0" dirty="0" err="1">
                <a:solidFill>
                  <a:schemeClr val="bg1"/>
                </a:solidFill>
                <a:latin typeface="Menlo" panose="020B0609030804020204" pitchFamily="49" charset="0"/>
              </a:rPr>
              <a:t>webpack_module_cache</a:t>
            </a:r>
            <a:r>
              <a:rPr lang="en" altLang="zh-CN" b="0" dirty="0">
                <a:solidFill>
                  <a:schemeClr val="bg1"/>
                </a:solidFill>
                <a:latin typeface="Menlo" panose="020B0609030804020204" pitchFamily="49" charset="0"/>
              </a:rPr>
              <a:t>__ = {};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31B61DA-735C-1D4B-924C-69653FD36FA1}"/>
              </a:ext>
            </a:extLst>
          </p:cNvPr>
          <p:cNvSpPr/>
          <p:nvPr/>
        </p:nvSpPr>
        <p:spPr>
          <a:xfrm>
            <a:off x="1073783" y="8023459"/>
            <a:ext cx="4980710" cy="1355107"/>
          </a:xfrm>
          <a:prstGeom prst="roundRect">
            <a:avLst>
              <a:gd name="adj" fmla="val 4238"/>
            </a:avLst>
          </a:prstGeom>
          <a:solidFill>
            <a:srgbClr val="FF6C6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r>
              <a:rPr kumimoji="1" lang="zh-CN" altLang="en-US" sz="50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多模块</a:t>
            </a:r>
          </a:p>
        </p:txBody>
      </p:sp>
    </p:spTree>
    <p:extLst>
      <p:ext uri="{BB962C8B-B14F-4D97-AF65-F5344CB8AC3E}">
        <p14:creationId xmlns:p14="http://schemas.microsoft.com/office/powerpoint/2010/main" val="2048882525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>
          <a:solidFill>
            <a:schemeClr val="bg1"/>
          </a:solidFill>
        </a:ln>
      </a:spPr>
      <a:bodyPr wrap="square" rtlCol="0" anchor="ctr">
        <a:noAutofit/>
      </a:bodyPr>
      <a:lstStyle>
        <a:defPPr algn="l">
          <a:defRPr kumimoji="1" sz="4000" b="0" dirty="0">
            <a:ln w="0">
              <a:noFill/>
            </a:ln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spDef>
    <a:lnDef>
      <a:spPr>
        <a:noFill/>
        <a:ln w="50800" cap="flat">
          <a:solidFill>
            <a:srgbClr val="FF6C6E"/>
          </a:solidFill>
          <a:prstDash val="solid"/>
          <a:miter lim="400000"/>
          <a:tailEnd type="triangle"/>
        </a:ln>
        <a:effectLst/>
        <a:sp3d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8575" cap="flat">
          <a:noFill/>
          <a:miter lim="400000"/>
        </a:ln>
        <a:effectLst/>
        <a:sp3d/>
      </a:spPr>
      <a:bodyPr rot="0" spcFirstLastPara="1" vertOverflow="overflow" horzOverflow="overflow" vert="horz" wrap="square" lIns="50400" tIns="50800" rIns="50800" bIns="50800" numCol="1" spcCol="38100" rtlCol="0" anchor="ctr">
        <a:noAutofit/>
      </a:bodyPr>
      <a:lstStyle>
        <a:defPPr algn="l">
          <a:defRPr kumimoji="1" sz="4000" b="0" dirty="0" smtClean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模板" id="{6A2E8E20-CBA2-1E4F-9A2C-A085AB2A78C4}" vid="{FD546A65-7565-9844-B3EA-D2C5A1C214A7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29498</TotalTime>
  <Words>2253</Words>
  <Application>Microsoft Macintosh PowerPoint</Application>
  <PresentationFormat>自定义</PresentationFormat>
  <Paragraphs>375</Paragraphs>
  <Slides>48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9" baseType="lpstr">
      <vt:lpstr>Microsoft YaHei</vt:lpstr>
      <vt:lpstr>Alibaba PuHuiTi R</vt:lpstr>
      <vt:lpstr>Microsoft YaHei Light</vt:lpstr>
      <vt:lpstr>Arial</vt:lpstr>
      <vt:lpstr>Helvetica</vt:lpstr>
      <vt:lpstr>Helvetica Light</vt:lpstr>
      <vt:lpstr>Helvetica Neue</vt:lpstr>
      <vt:lpstr>Helvetica Neue Medium</vt:lpstr>
      <vt:lpstr>Menlo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 楠</dc:creator>
  <cp:lastModifiedBy>lin xi</cp:lastModifiedBy>
  <cp:revision>2688</cp:revision>
  <cp:lastPrinted>2019-10-08T09:23:57Z</cp:lastPrinted>
  <dcterms:created xsi:type="dcterms:W3CDTF">2021-05-18T10:48:55Z</dcterms:created>
  <dcterms:modified xsi:type="dcterms:W3CDTF">2021-07-24T10:53:11Z</dcterms:modified>
</cp:coreProperties>
</file>